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96" r:id="rId14"/>
    <p:sldId id="268"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5" r:id="rId28"/>
    <p:sldId id="282" r:id="rId29"/>
    <p:sldId id="283" r:id="rId30"/>
    <p:sldId id="284" r:id="rId31"/>
    <p:sldId id="285" r:id="rId32"/>
    <p:sldId id="286" r:id="rId33"/>
    <p:sldId id="287" r:id="rId34"/>
    <p:sldId id="288" r:id="rId35"/>
    <p:sldId id="289" r:id="rId36"/>
    <p:sldId id="290" r:id="rId37"/>
    <p:sldId id="293" r:id="rId38"/>
    <p:sldId id="297" r:id="rId39"/>
    <p:sldId id="269" r:id="rId40"/>
    <p:sldId id="291" r:id="rId41"/>
    <p:sldId id="292" r:id="rId42"/>
    <p:sldId id="294" r:id="rId43"/>
  </p:sldIdLst>
  <p:sldSz cx="9144000" cy="6858000" type="screen4x3"/>
  <p:notesSz cx="6858000" cy="9296400"/>
  <p:embeddedFontLst>
    <p:embeddedFont>
      <p:font typeface="Century Gothic" panose="020B0502020202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Palatino Linotype" panose="02040502050505030304"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hU/Jh4HlFtEyES1Mt1B6eSqtUx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315" y="4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482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482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15790"/>
            <a:ext cx="5486400" cy="41833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71800" cy="46482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29967"/>
            <a:ext cx="2971800" cy="46482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93782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3761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4896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48735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2: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2266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1: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792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387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196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6: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90660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8367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8: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11511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3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79205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0: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72889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4701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619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2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75794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4: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764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5: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6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6: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2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7504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25: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3" name="Google Shape;383;p2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87614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7: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7491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28: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4" name="Google Shape;464;p2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18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890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9: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5330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0: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30: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2551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31: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31: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80678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32: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32: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4251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33: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33: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137928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4: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3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39549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p35: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1" name="Google Shape;541;p3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2594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8: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2" name="Google Shape;562;p3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7735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2569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6: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3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7617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4: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13924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7: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p3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405747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9: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3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961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8206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6: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6: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390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7" name="Google Shape;137;p7: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31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8: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978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9:notes"/>
          <p:cNvSpPr txBox="1">
            <a:spLocks noGrp="1"/>
          </p:cNvSpPr>
          <p:nvPr>
            <p:ph type="body" idx="1"/>
          </p:nvPr>
        </p:nvSpPr>
        <p:spPr>
          <a:xfrm>
            <a:off x="685800" y="4415790"/>
            <a:ext cx="5486400" cy="418338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9:notes"/>
          <p:cNvSpPr>
            <a:spLocks noGrp="1" noRot="1" noChangeAspect="1"/>
          </p:cNvSpPr>
          <p:nvPr>
            <p:ph type="sldImg" idx="2"/>
          </p:nvPr>
        </p:nvSpPr>
        <p:spPr>
          <a:xfrm>
            <a:off x="11049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051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41"/>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B16314"/>
              </a:buClr>
              <a:buSzPts val="4800"/>
              <a:buFont typeface="Palatino Linotype"/>
              <a:buNone/>
              <a:defRPr sz="4800">
                <a:solidFill>
                  <a:srgbClr val="B16314"/>
                </a:solidFill>
                <a:latin typeface="Palatino Linotype"/>
                <a:ea typeface="Palatino Linotype"/>
                <a:cs typeface="Palatino Linotype"/>
                <a:sym typeface="Palatino Linotyp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1"/>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lvl1pPr marL="457200" lvl="0" indent="-228600" algn="ctr">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7" name="Google Shape;17;p41"/>
          <p:cNvSpPr/>
          <p:nvPr/>
        </p:nvSpPr>
        <p:spPr>
          <a:xfrm>
            <a:off x="4495800"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18" name="Google Shape;18;p41"/>
          <p:cNvSpPr/>
          <p:nvPr/>
        </p:nvSpPr>
        <p:spPr>
          <a:xfrm>
            <a:off x="4695825"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19" name="Google Shape;19;p41"/>
          <p:cNvSpPr/>
          <p:nvPr/>
        </p:nvSpPr>
        <p:spPr>
          <a:xfrm>
            <a:off x="4296728" y="3924300"/>
            <a:ext cx="84772" cy="8477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sp>
        <p:nvSpPr>
          <p:cNvPr id="20" name="Google Shape;20;p4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50"/>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50"/>
          <p:cNvSpPr txBox="1">
            <a:spLocks noGrp="1"/>
          </p:cNvSpPr>
          <p:nvPr>
            <p:ph type="body" idx="1"/>
          </p:nvPr>
        </p:nvSpPr>
        <p:spPr>
          <a:xfrm rot="5400000">
            <a:off x="2340103" y="-220534"/>
            <a:ext cx="446379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69" name="Google Shape;69;p50"/>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0" name="Google Shape;70;p5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0"/>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51"/>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75" name="Google Shape;75;p51"/>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76" name="Google Shape;76;p5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1"/>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2"/>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lvl1pPr lvl="0" algn="ctr">
              <a:lnSpc>
                <a:spcPct val="131818"/>
              </a:lnSpc>
              <a:spcBef>
                <a:spcPts val="0"/>
              </a:spcBef>
              <a:spcAft>
                <a:spcPts val="0"/>
              </a:spcAft>
              <a:buClr>
                <a:srgbClr val="B16314"/>
              </a:buClr>
              <a:buSzPts val="4400"/>
              <a:buFont typeface="Palatino Linotype"/>
              <a:buNone/>
              <a:defRPr>
                <a:solidFill>
                  <a:srgbClr val="B1631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2"/>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30200" algn="l">
              <a:spcBef>
                <a:spcPts val="320"/>
              </a:spcBef>
              <a:spcAft>
                <a:spcPts val="0"/>
              </a:spcAft>
              <a:buClr>
                <a:srgbClr val="76420D"/>
              </a:buClr>
              <a:buSzPts val="1600"/>
              <a:buChar char="•"/>
              <a:defRPr/>
            </a:lvl5pPr>
            <a:lvl6pPr marL="2743200" lvl="5" indent="-330200" algn="l">
              <a:spcBef>
                <a:spcPts val="320"/>
              </a:spcBef>
              <a:spcAft>
                <a:spcPts val="0"/>
              </a:spcAft>
              <a:buClr>
                <a:srgbClr val="7F7F7F"/>
              </a:buClr>
              <a:buSzPts val="1600"/>
              <a:buChar char="o"/>
              <a:defRPr/>
            </a:lvl6pPr>
            <a:lvl7pPr marL="3200400" lvl="6" indent="-330200" algn="l">
              <a:spcBef>
                <a:spcPts val="320"/>
              </a:spcBef>
              <a:spcAft>
                <a:spcPts val="0"/>
              </a:spcAft>
              <a:buClr>
                <a:srgbClr val="7F7F7F"/>
              </a:buClr>
              <a:buSzPts val="1600"/>
              <a:buChar char="•"/>
              <a:defRPr/>
            </a:lvl7pPr>
            <a:lvl8pPr marL="3657600" lvl="7" indent="-330200" algn="l">
              <a:spcBef>
                <a:spcPts val="320"/>
              </a:spcBef>
              <a:spcAft>
                <a:spcPts val="0"/>
              </a:spcAft>
              <a:buClr>
                <a:srgbClr val="7F7F7F"/>
              </a:buClr>
              <a:buSzPts val="1600"/>
              <a:buChar char="o"/>
              <a:defRPr/>
            </a:lvl8pPr>
            <a:lvl9pPr marL="4114800" lvl="8" indent="-330200" algn="l">
              <a:spcBef>
                <a:spcPts val="320"/>
              </a:spcBef>
              <a:spcAft>
                <a:spcPts val="0"/>
              </a:spcAft>
              <a:buClr>
                <a:srgbClr val="7F7F7F"/>
              </a:buClr>
              <a:buSzPts val="1600"/>
              <a:buFont typeface="Arial"/>
              <a:buChar char="•"/>
              <a:defRPr/>
            </a:lvl9pPr>
          </a:lstStyle>
          <a:p>
            <a:endParaRPr/>
          </a:p>
        </p:txBody>
      </p:sp>
      <p:sp>
        <p:nvSpPr>
          <p:cNvPr id="24" name="Google Shape;24;p4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43"/>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3"/>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28" name="Google Shape;28;p4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3"/>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44"/>
          <p:cNvSpPr txBox="1">
            <a:spLocks noGrp="1"/>
          </p:cNvSpPr>
          <p:nvPr>
            <p:ph type="ctrTitle"/>
          </p:nvPr>
        </p:nvSpPr>
        <p:spPr>
          <a:xfrm>
            <a:off x="685800" y="894270"/>
            <a:ext cx="7772400" cy="2957186"/>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rgbClr val="B16314"/>
              </a:buClr>
              <a:buSzPts val="8000"/>
              <a:buFont typeface="Palatino Linotype"/>
              <a:buNone/>
              <a:defRPr sz="8000">
                <a:solidFill>
                  <a:srgbClr val="B1631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44"/>
          <p:cNvSpPr txBox="1">
            <a:spLocks noGrp="1"/>
          </p:cNvSpPr>
          <p:nvPr>
            <p:ph type="subTitle" idx="1"/>
          </p:nvPr>
        </p:nvSpPr>
        <p:spPr>
          <a:xfrm>
            <a:off x="1371599" y="3928265"/>
            <a:ext cx="7079305" cy="2243935"/>
          </a:xfrm>
          <a:prstGeom prst="rect">
            <a:avLst/>
          </a:prstGeom>
          <a:noFill/>
          <a:ln>
            <a:noFill/>
          </a:ln>
        </p:spPr>
        <p:txBody>
          <a:bodyPr spcFirstLastPara="1" wrap="square" lIns="91425" tIns="45700" rIns="91425" bIns="45700" anchor="t" anchorCtr="0">
            <a:normAutofit/>
          </a:bodyPr>
          <a:lstStyle>
            <a:lvl1pPr lvl="0" algn="r">
              <a:spcBef>
                <a:spcPts val="480"/>
              </a:spcBef>
              <a:spcAft>
                <a:spcPts val="0"/>
              </a:spcAft>
              <a:buClr>
                <a:srgbClr val="888888"/>
              </a:buClr>
              <a:buSzPts val="2400"/>
              <a:buNone/>
              <a:defRPr sz="2400">
                <a:solidFill>
                  <a:srgbClr val="888888"/>
                </a:solidFill>
              </a:defRPr>
            </a:lvl1pPr>
            <a:lvl2pPr lvl="1" algn="ctr">
              <a:spcBef>
                <a:spcPts val="320"/>
              </a:spcBef>
              <a:spcAft>
                <a:spcPts val="0"/>
              </a:spcAft>
              <a:buClr>
                <a:srgbClr val="888888"/>
              </a:buClr>
              <a:buSzPts val="1600"/>
              <a:buNone/>
              <a:defRPr>
                <a:solidFill>
                  <a:srgbClr val="888888"/>
                </a:solidFill>
              </a:defRPr>
            </a:lvl2pPr>
            <a:lvl3pPr lvl="2" algn="ctr">
              <a:spcBef>
                <a:spcPts val="320"/>
              </a:spcBef>
              <a:spcAft>
                <a:spcPts val="0"/>
              </a:spcAft>
              <a:buClr>
                <a:srgbClr val="888888"/>
              </a:buClr>
              <a:buSzPts val="1600"/>
              <a:buNone/>
              <a:defRPr>
                <a:solidFill>
                  <a:srgbClr val="888888"/>
                </a:solidFill>
              </a:defRPr>
            </a:lvl3pPr>
            <a:lvl4pPr lvl="3" algn="ctr">
              <a:spcBef>
                <a:spcPts val="320"/>
              </a:spcBef>
              <a:spcAft>
                <a:spcPts val="0"/>
              </a:spcAft>
              <a:buClr>
                <a:srgbClr val="888888"/>
              </a:buClr>
              <a:buSzPts val="1600"/>
              <a:buNone/>
              <a:defRPr>
                <a:solidFill>
                  <a:srgbClr val="888888"/>
                </a:solidFill>
              </a:defRPr>
            </a:lvl4pPr>
            <a:lvl5pPr lvl="4" algn="ctr">
              <a:spcBef>
                <a:spcPts val="320"/>
              </a:spcBef>
              <a:spcAft>
                <a:spcPts val="0"/>
              </a:spcAft>
              <a:buClr>
                <a:srgbClr val="888888"/>
              </a:buClr>
              <a:buSzPts val="1600"/>
              <a:buNone/>
              <a:defRPr>
                <a:solidFill>
                  <a:srgbClr val="888888"/>
                </a:solidFill>
              </a:defRPr>
            </a:lvl5pPr>
            <a:lvl6pPr lvl="5" algn="ctr">
              <a:spcBef>
                <a:spcPts val="320"/>
              </a:spcBef>
              <a:spcAft>
                <a:spcPts val="0"/>
              </a:spcAft>
              <a:buClr>
                <a:srgbClr val="888888"/>
              </a:buClr>
              <a:buSzPts val="1600"/>
              <a:buNone/>
              <a:defRPr>
                <a:solidFill>
                  <a:srgbClr val="888888"/>
                </a:solidFill>
              </a:defRPr>
            </a:lvl6pPr>
            <a:lvl7pPr lvl="6" algn="ctr">
              <a:spcBef>
                <a:spcPts val="320"/>
              </a:spcBef>
              <a:spcAft>
                <a:spcPts val="0"/>
              </a:spcAft>
              <a:buClr>
                <a:srgbClr val="888888"/>
              </a:buClr>
              <a:buSzPts val="1600"/>
              <a:buNone/>
              <a:defRPr>
                <a:solidFill>
                  <a:srgbClr val="888888"/>
                </a:solidFill>
              </a:defRPr>
            </a:lvl7pPr>
            <a:lvl8pPr lvl="7" algn="ctr">
              <a:spcBef>
                <a:spcPts val="320"/>
              </a:spcBef>
              <a:spcAft>
                <a:spcPts val="0"/>
              </a:spcAft>
              <a:buClr>
                <a:srgbClr val="888888"/>
              </a:buClr>
              <a:buSzPts val="1600"/>
              <a:buNone/>
              <a:defRPr>
                <a:solidFill>
                  <a:srgbClr val="888888"/>
                </a:solidFill>
              </a:defRPr>
            </a:lvl8pPr>
            <a:lvl9pPr lvl="8" algn="ctr">
              <a:spcBef>
                <a:spcPts val="320"/>
              </a:spcBef>
              <a:spcAft>
                <a:spcPts val="0"/>
              </a:spcAft>
              <a:buClr>
                <a:srgbClr val="888888"/>
              </a:buClr>
              <a:buSzPts val="1600"/>
              <a:buNone/>
              <a:defRPr>
                <a:solidFill>
                  <a:srgbClr val="888888"/>
                </a:solidFill>
              </a:defRPr>
            </a:lvl9pPr>
          </a:lstStyle>
          <a:p>
            <a:endParaRPr/>
          </a:p>
        </p:txBody>
      </p:sp>
      <p:sp>
        <p:nvSpPr>
          <p:cNvPr id="33" name="Google Shape;33;p4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45"/>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322222"/>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5"/>
          <p:cNvSpPr txBox="1">
            <a:spLocks noGrp="1"/>
          </p:cNvSpPr>
          <p:nvPr>
            <p:ph type="body" idx="1"/>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76420D"/>
              </a:buClr>
              <a:buSzPts val="2400"/>
              <a:buChar char="•"/>
              <a:defRPr sz="2400"/>
            </a:lvl1pPr>
            <a:lvl2pPr marL="914400" lvl="1" indent="-330200" algn="l">
              <a:spcBef>
                <a:spcPts val="320"/>
              </a:spcBef>
              <a:spcAft>
                <a:spcPts val="0"/>
              </a:spcAft>
              <a:buClr>
                <a:srgbClr val="76420D"/>
              </a:buClr>
              <a:buSzPts val="1600"/>
              <a:buChar char="o"/>
              <a:defRPr sz="1600"/>
            </a:lvl2pPr>
            <a:lvl3pPr marL="1371600" lvl="2" indent="-330200" algn="l">
              <a:spcBef>
                <a:spcPts val="320"/>
              </a:spcBef>
              <a:spcAft>
                <a:spcPts val="0"/>
              </a:spcAft>
              <a:buClr>
                <a:srgbClr val="76420D"/>
              </a:buClr>
              <a:buSzPts val="1600"/>
              <a:buChar char="•"/>
              <a:defRPr sz="1600"/>
            </a:lvl3pPr>
            <a:lvl4pPr marL="1828800" lvl="3" indent="-330200" algn="l">
              <a:spcBef>
                <a:spcPts val="320"/>
              </a:spcBef>
              <a:spcAft>
                <a:spcPts val="0"/>
              </a:spcAft>
              <a:buClr>
                <a:srgbClr val="76420D"/>
              </a:buClr>
              <a:buSzPts val="1600"/>
              <a:buChar char="o"/>
              <a:defRPr sz="1600"/>
            </a:lvl4pPr>
            <a:lvl5pPr marL="2286000" lvl="4" indent="-330200" algn="l">
              <a:spcBef>
                <a:spcPts val="320"/>
              </a:spcBef>
              <a:spcAft>
                <a:spcPts val="0"/>
              </a:spcAft>
              <a:buClr>
                <a:srgbClr val="76420D"/>
              </a:buClr>
              <a:buSzPts val="1600"/>
              <a:buChar char="•"/>
              <a:defRPr sz="1600"/>
            </a:lvl5pPr>
            <a:lvl6pPr marL="2743200" lvl="5" indent="-330200" algn="l">
              <a:spcBef>
                <a:spcPts val="320"/>
              </a:spcBef>
              <a:spcAft>
                <a:spcPts val="0"/>
              </a:spcAft>
              <a:buClr>
                <a:srgbClr val="7F7F7F"/>
              </a:buClr>
              <a:buSzPts val="1600"/>
              <a:buChar char="o"/>
              <a:defRPr sz="1600"/>
            </a:lvl6pPr>
            <a:lvl7pPr marL="3200400" lvl="6" indent="-330200" algn="l">
              <a:spcBef>
                <a:spcPts val="320"/>
              </a:spcBef>
              <a:spcAft>
                <a:spcPts val="0"/>
              </a:spcAft>
              <a:buClr>
                <a:srgbClr val="7F7F7F"/>
              </a:buClr>
              <a:buSzPts val="1600"/>
              <a:buChar char="•"/>
              <a:defRPr sz="1600"/>
            </a:lvl7pPr>
            <a:lvl8pPr marL="3657600" lvl="7" indent="-330200" algn="l">
              <a:spcBef>
                <a:spcPts val="320"/>
              </a:spcBef>
              <a:spcAft>
                <a:spcPts val="0"/>
              </a:spcAft>
              <a:buClr>
                <a:srgbClr val="7F7F7F"/>
              </a:buClr>
              <a:buSzPts val="1600"/>
              <a:buChar char="o"/>
              <a:defRPr sz="1600"/>
            </a:lvl8pPr>
            <a:lvl9pPr marL="4114800" lvl="8" indent="-330200" algn="l">
              <a:spcBef>
                <a:spcPts val="320"/>
              </a:spcBef>
              <a:spcAft>
                <a:spcPts val="0"/>
              </a:spcAft>
              <a:buClr>
                <a:srgbClr val="7F7F7F"/>
              </a:buClr>
              <a:buSzPts val="1600"/>
              <a:buChar char="•"/>
              <a:defRPr sz="1600"/>
            </a:lvl9pPr>
          </a:lstStyle>
          <a:p>
            <a:endParaRPr/>
          </a:p>
        </p:txBody>
      </p:sp>
      <p:sp>
        <p:nvSpPr>
          <p:cNvPr id="37" name="Google Shape;37;p45"/>
          <p:cNvSpPr txBox="1">
            <a:spLocks noGrp="1"/>
          </p:cNvSpPr>
          <p:nvPr>
            <p:ph type="body" idx="2"/>
          </p:nvPr>
        </p:nvSpPr>
        <p:spPr>
          <a:xfrm>
            <a:off x="365760" y="1600200"/>
            <a:ext cx="4041648" cy="452628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38" name="Google Shape;38;p4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sz="800">
                <a:solidFill>
                  <a:srgbClr val="595959"/>
                </a:solidFill>
                <a:latin typeface="Palatino Linotype"/>
                <a:ea typeface="Palatino Linotype"/>
                <a:cs typeface="Palatino Linotype"/>
                <a:sym typeface="Palatino Linotyp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lvl="0" algn="ctr">
              <a:lnSpc>
                <a:spcPct val="131818"/>
              </a:lnSpc>
              <a:spcBef>
                <a:spcPts val="0"/>
              </a:spcBef>
              <a:spcAft>
                <a:spcPts val="0"/>
              </a:spcAft>
              <a:buClr>
                <a:schemeClr val="dk2"/>
              </a:buClr>
              <a:buSzPts val="4400"/>
              <a:buFont typeface="Palatino Linoty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46"/>
          <p:cNvSpPr txBox="1">
            <a:spLocks noGrp="1"/>
          </p:cNvSpPr>
          <p:nvPr>
            <p:ph type="body" idx="1"/>
          </p:nvPr>
        </p:nvSpPr>
        <p:spPr>
          <a:xfrm>
            <a:off x="457200" y="1600200"/>
            <a:ext cx="4040188"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6420D"/>
              </a:buClr>
              <a:buSzPts val="2400"/>
              <a:buNone/>
              <a:defRPr sz="2400" b="0"/>
            </a:lvl1pPr>
            <a:lvl2pPr marL="914400" lvl="1" indent="-228600" algn="l">
              <a:spcBef>
                <a:spcPts val="400"/>
              </a:spcBef>
              <a:spcAft>
                <a:spcPts val="0"/>
              </a:spcAft>
              <a:buClr>
                <a:srgbClr val="76420D"/>
              </a:buClr>
              <a:buSzPts val="2000"/>
              <a:buNone/>
              <a:defRPr sz="2000" b="1"/>
            </a:lvl2pPr>
            <a:lvl3pPr marL="1371600" lvl="2" indent="-228600" algn="l">
              <a:spcBef>
                <a:spcPts val="360"/>
              </a:spcBef>
              <a:spcAft>
                <a:spcPts val="0"/>
              </a:spcAft>
              <a:buClr>
                <a:srgbClr val="76420D"/>
              </a:buClr>
              <a:buSzPts val="1800"/>
              <a:buNone/>
              <a:defRPr sz="1800" b="1"/>
            </a:lvl3pPr>
            <a:lvl4pPr marL="1828800" lvl="3" indent="-228600" algn="l">
              <a:spcBef>
                <a:spcPts val="320"/>
              </a:spcBef>
              <a:spcAft>
                <a:spcPts val="0"/>
              </a:spcAft>
              <a:buClr>
                <a:srgbClr val="76420D"/>
              </a:buClr>
              <a:buSzPts val="1600"/>
              <a:buNone/>
              <a:defRPr sz="1600" b="1"/>
            </a:lvl4pPr>
            <a:lvl5pPr marL="2286000" lvl="4" indent="-228600" algn="l">
              <a:spcBef>
                <a:spcPts val="320"/>
              </a:spcBef>
              <a:spcAft>
                <a:spcPts val="0"/>
              </a:spcAft>
              <a:buClr>
                <a:srgbClr val="76420D"/>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42" name="Google Shape;42;p46"/>
          <p:cNvSpPr txBox="1">
            <a:spLocks noGrp="1"/>
          </p:cNvSpPr>
          <p:nvPr>
            <p:ph type="body" idx="2"/>
          </p:nvPr>
        </p:nvSpPr>
        <p:spPr>
          <a:xfrm>
            <a:off x="4648200" y="1600200"/>
            <a:ext cx="4041775" cy="609600"/>
          </a:xfrm>
          <a:prstGeom prst="rect">
            <a:avLst/>
          </a:prstGeom>
          <a:noFill/>
          <a:ln>
            <a:noFill/>
          </a:ln>
        </p:spPr>
        <p:txBody>
          <a:bodyPr spcFirstLastPara="1" wrap="square" lIns="91425" tIns="45700" rIns="91425" bIns="45700" anchor="b" anchorCtr="0">
            <a:noAutofit/>
          </a:bodyPr>
          <a:lstStyle>
            <a:lvl1pPr marL="457200" lvl="0" indent="-228600" algn="ctr">
              <a:spcBef>
                <a:spcPts val="480"/>
              </a:spcBef>
              <a:spcAft>
                <a:spcPts val="0"/>
              </a:spcAft>
              <a:buClr>
                <a:srgbClr val="76420D"/>
              </a:buClr>
              <a:buSzPts val="2400"/>
              <a:buNone/>
              <a:defRPr sz="2400" b="0"/>
            </a:lvl1pPr>
            <a:lvl2pPr marL="914400" lvl="1" indent="-228600" algn="l">
              <a:spcBef>
                <a:spcPts val="400"/>
              </a:spcBef>
              <a:spcAft>
                <a:spcPts val="0"/>
              </a:spcAft>
              <a:buClr>
                <a:srgbClr val="76420D"/>
              </a:buClr>
              <a:buSzPts val="2000"/>
              <a:buNone/>
              <a:defRPr sz="2000" b="1"/>
            </a:lvl2pPr>
            <a:lvl3pPr marL="1371600" lvl="2" indent="-228600" algn="l">
              <a:spcBef>
                <a:spcPts val="360"/>
              </a:spcBef>
              <a:spcAft>
                <a:spcPts val="0"/>
              </a:spcAft>
              <a:buClr>
                <a:srgbClr val="76420D"/>
              </a:buClr>
              <a:buSzPts val="1800"/>
              <a:buNone/>
              <a:defRPr sz="1800" b="1"/>
            </a:lvl3pPr>
            <a:lvl4pPr marL="1828800" lvl="3" indent="-228600" algn="l">
              <a:spcBef>
                <a:spcPts val="320"/>
              </a:spcBef>
              <a:spcAft>
                <a:spcPts val="0"/>
              </a:spcAft>
              <a:buClr>
                <a:srgbClr val="76420D"/>
              </a:buClr>
              <a:buSzPts val="1600"/>
              <a:buNone/>
              <a:defRPr sz="1600" b="1"/>
            </a:lvl4pPr>
            <a:lvl5pPr marL="2286000" lvl="4" indent="-228600" algn="l">
              <a:spcBef>
                <a:spcPts val="320"/>
              </a:spcBef>
              <a:spcAft>
                <a:spcPts val="0"/>
              </a:spcAft>
              <a:buClr>
                <a:srgbClr val="76420D"/>
              </a:buClr>
              <a:buSzPts val="1600"/>
              <a:buNone/>
              <a:defRPr sz="1600" b="1"/>
            </a:lvl5pPr>
            <a:lvl6pPr marL="2743200" lvl="5" indent="-228600" algn="l">
              <a:spcBef>
                <a:spcPts val="320"/>
              </a:spcBef>
              <a:spcAft>
                <a:spcPts val="0"/>
              </a:spcAft>
              <a:buClr>
                <a:srgbClr val="7F7F7F"/>
              </a:buClr>
              <a:buSzPts val="1600"/>
              <a:buNone/>
              <a:defRPr sz="1600" b="1"/>
            </a:lvl6pPr>
            <a:lvl7pPr marL="3200400" lvl="6" indent="-228600" algn="l">
              <a:spcBef>
                <a:spcPts val="320"/>
              </a:spcBef>
              <a:spcAft>
                <a:spcPts val="0"/>
              </a:spcAft>
              <a:buClr>
                <a:srgbClr val="7F7F7F"/>
              </a:buClr>
              <a:buSzPts val="1600"/>
              <a:buNone/>
              <a:defRPr sz="1600" b="1"/>
            </a:lvl7pPr>
            <a:lvl8pPr marL="3657600" lvl="7" indent="-228600" algn="l">
              <a:spcBef>
                <a:spcPts val="320"/>
              </a:spcBef>
              <a:spcAft>
                <a:spcPts val="0"/>
              </a:spcAft>
              <a:buClr>
                <a:srgbClr val="7F7F7F"/>
              </a:buClr>
              <a:buSzPts val="1600"/>
              <a:buNone/>
              <a:defRPr sz="1600" b="1"/>
            </a:lvl8pPr>
            <a:lvl9pPr marL="4114800" lvl="8" indent="-228600" algn="l">
              <a:spcBef>
                <a:spcPts val="320"/>
              </a:spcBef>
              <a:spcAft>
                <a:spcPts val="0"/>
              </a:spcAft>
              <a:buClr>
                <a:srgbClr val="7F7F7F"/>
              </a:buClr>
              <a:buSzPts val="1600"/>
              <a:buNone/>
              <a:defRPr sz="1600" b="1"/>
            </a:lvl9pPr>
          </a:lstStyle>
          <a:p>
            <a:endParaRPr/>
          </a:p>
        </p:txBody>
      </p:sp>
      <p:sp>
        <p:nvSpPr>
          <p:cNvPr id="43" name="Google Shape;43;p46"/>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44" name="Google Shape;44;p4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
        <p:nvSpPr>
          <p:cNvPr id="46" name="Google Shape;46;p46"/>
          <p:cNvSpPr txBox="1">
            <a:spLocks noGrp="1"/>
          </p:cNvSpPr>
          <p:nvPr>
            <p:ph type="body" idx="3"/>
          </p:nvPr>
        </p:nvSpPr>
        <p:spPr>
          <a:xfrm>
            <a:off x="457200" y="2212848"/>
            <a:ext cx="4041648" cy="3913632"/>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
        <p:nvSpPr>
          <p:cNvPr id="47" name="Google Shape;47;p46"/>
          <p:cNvSpPr txBox="1">
            <a:spLocks noGrp="1"/>
          </p:cNvSpPr>
          <p:nvPr>
            <p:ph type="body" idx="4"/>
          </p:nvPr>
        </p:nvSpPr>
        <p:spPr>
          <a:xfrm>
            <a:off x="4672584" y="2212848"/>
            <a:ext cx="4041648" cy="391318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76420D"/>
              </a:buClr>
              <a:buSzPts val="1800"/>
              <a:buChar char="•"/>
              <a:defRPr/>
            </a:lvl1pPr>
            <a:lvl2pPr marL="914400" lvl="1" indent="-342900" algn="l">
              <a:spcBef>
                <a:spcPts val="360"/>
              </a:spcBef>
              <a:spcAft>
                <a:spcPts val="0"/>
              </a:spcAft>
              <a:buClr>
                <a:srgbClr val="76420D"/>
              </a:buClr>
              <a:buSzPts val="1800"/>
              <a:buChar char="o"/>
              <a:defRPr/>
            </a:lvl2pPr>
            <a:lvl3pPr marL="1371600" lvl="2" indent="-342900" algn="l">
              <a:spcBef>
                <a:spcPts val="360"/>
              </a:spcBef>
              <a:spcAft>
                <a:spcPts val="0"/>
              </a:spcAft>
              <a:buClr>
                <a:srgbClr val="76420D"/>
              </a:buClr>
              <a:buSzPts val="1800"/>
              <a:buChar char="•"/>
              <a:defRPr/>
            </a:lvl3pPr>
            <a:lvl4pPr marL="1828800" lvl="3" indent="-342900" algn="l">
              <a:spcBef>
                <a:spcPts val="360"/>
              </a:spcBef>
              <a:spcAft>
                <a:spcPts val="0"/>
              </a:spcAft>
              <a:buClr>
                <a:srgbClr val="76420D"/>
              </a:buClr>
              <a:buSzPts val="1800"/>
              <a:buChar char="o"/>
              <a:defRPr/>
            </a:lvl4pPr>
            <a:lvl5pPr marL="2286000" lvl="4" indent="-342900" algn="l">
              <a:spcBef>
                <a:spcPts val="360"/>
              </a:spcBef>
              <a:spcAft>
                <a:spcPts val="0"/>
              </a:spcAft>
              <a:buClr>
                <a:srgbClr val="76420D"/>
              </a:buClr>
              <a:buSzPts val="1800"/>
              <a:buChar char="•"/>
              <a:defRPr/>
            </a:lvl5pPr>
            <a:lvl6pPr marL="2743200" lvl="5" indent="-342900" algn="l">
              <a:spcBef>
                <a:spcPts val="360"/>
              </a:spcBef>
              <a:spcAft>
                <a:spcPts val="0"/>
              </a:spcAft>
              <a:buClr>
                <a:srgbClr val="7F7F7F"/>
              </a:buClr>
              <a:buSzPts val="1800"/>
              <a:buChar char="o"/>
              <a:defRPr/>
            </a:lvl6pPr>
            <a:lvl7pPr marL="3200400" lvl="6" indent="-342900" algn="l">
              <a:spcBef>
                <a:spcPts val="360"/>
              </a:spcBef>
              <a:spcAft>
                <a:spcPts val="0"/>
              </a:spcAft>
              <a:buClr>
                <a:srgbClr val="7F7F7F"/>
              </a:buClr>
              <a:buSzPts val="1800"/>
              <a:buChar char="•"/>
              <a:defRPr/>
            </a:lvl7pPr>
            <a:lvl8pPr marL="3657600" lvl="7" indent="-342900" algn="l">
              <a:spcBef>
                <a:spcPts val="360"/>
              </a:spcBef>
              <a:spcAft>
                <a:spcPts val="0"/>
              </a:spcAft>
              <a:buClr>
                <a:srgbClr val="7F7F7F"/>
              </a:buClr>
              <a:buSzPts val="1800"/>
              <a:buChar char="o"/>
              <a:defRPr/>
            </a:lvl8pPr>
            <a:lvl9pPr marL="4114800" lvl="8" indent="-342900" algn="l">
              <a:spcBef>
                <a:spcPts val="360"/>
              </a:spcBef>
              <a:spcAft>
                <a:spcPts val="0"/>
              </a:spcAft>
              <a:buClr>
                <a:srgbClr val="7F7F7F"/>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47"/>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0" name="Google Shape;50;p4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7"/>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48"/>
          <p:cNvSpPr txBox="1">
            <a:spLocks noGrp="1"/>
          </p:cNvSpPr>
          <p:nvPr>
            <p:ph type="title"/>
          </p:nvPr>
        </p:nvSpPr>
        <p:spPr>
          <a:xfrm>
            <a:off x="5907087" y="266700"/>
            <a:ext cx="3008313" cy="20955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48"/>
          <p:cNvSpPr txBox="1">
            <a:spLocks noGrp="1"/>
          </p:cNvSpPr>
          <p:nvPr>
            <p:ph type="body" idx="1"/>
          </p:nvPr>
        </p:nvSpPr>
        <p:spPr>
          <a:xfrm>
            <a:off x="719137" y="273050"/>
            <a:ext cx="4995863"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76420D"/>
              </a:buClr>
              <a:buSzPts val="3200"/>
              <a:buChar char="•"/>
              <a:defRPr sz="3200"/>
            </a:lvl1pPr>
            <a:lvl2pPr marL="914400" lvl="1" indent="-406400" algn="l">
              <a:spcBef>
                <a:spcPts val="560"/>
              </a:spcBef>
              <a:spcAft>
                <a:spcPts val="0"/>
              </a:spcAft>
              <a:buClr>
                <a:srgbClr val="76420D"/>
              </a:buClr>
              <a:buSzPts val="2800"/>
              <a:buChar char="o"/>
              <a:defRPr sz="2800"/>
            </a:lvl2pPr>
            <a:lvl3pPr marL="1371600" lvl="2" indent="-381000" algn="l">
              <a:spcBef>
                <a:spcPts val="480"/>
              </a:spcBef>
              <a:spcAft>
                <a:spcPts val="0"/>
              </a:spcAft>
              <a:buClr>
                <a:srgbClr val="76420D"/>
              </a:buClr>
              <a:buSzPts val="2400"/>
              <a:buChar char="•"/>
              <a:defRPr sz="2400"/>
            </a:lvl3pPr>
            <a:lvl4pPr marL="1828800" lvl="3" indent="-355600" algn="l">
              <a:spcBef>
                <a:spcPts val="400"/>
              </a:spcBef>
              <a:spcAft>
                <a:spcPts val="0"/>
              </a:spcAft>
              <a:buClr>
                <a:srgbClr val="76420D"/>
              </a:buClr>
              <a:buSzPts val="2000"/>
              <a:buChar char="o"/>
              <a:defRPr sz="2000"/>
            </a:lvl4pPr>
            <a:lvl5pPr marL="2286000" lvl="4" indent="-355600" algn="l">
              <a:spcBef>
                <a:spcPts val="400"/>
              </a:spcBef>
              <a:spcAft>
                <a:spcPts val="0"/>
              </a:spcAft>
              <a:buClr>
                <a:srgbClr val="76420D"/>
              </a:buClr>
              <a:buSzPts val="2000"/>
              <a:buChar char="•"/>
              <a:defRPr sz="2000"/>
            </a:lvl5pPr>
            <a:lvl6pPr marL="2743200" lvl="5" indent="-355600" algn="l">
              <a:spcBef>
                <a:spcPts val="400"/>
              </a:spcBef>
              <a:spcAft>
                <a:spcPts val="0"/>
              </a:spcAft>
              <a:buClr>
                <a:srgbClr val="7F7F7F"/>
              </a:buClr>
              <a:buSzPts val="2000"/>
              <a:buChar char="o"/>
              <a:defRPr sz="2000"/>
            </a:lvl6pPr>
            <a:lvl7pPr marL="3200400" lvl="6" indent="-355600" algn="l">
              <a:spcBef>
                <a:spcPts val="400"/>
              </a:spcBef>
              <a:spcAft>
                <a:spcPts val="0"/>
              </a:spcAft>
              <a:buClr>
                <a:srgbClr val="7F7F7F"/>
              </a:buClr>
              <a:buSzPts val="2000"/>
              <a:buChar char="•"/>
              <a:defRPr sz="2000"/>
            </a:lvl7pPr>
            <a:lvl8pPr marL="3657600" lvl="7" indent="-355600" algn="l">
              <a:spcBef>
                <a:spcPts val="400"/>
              </a:spcBef>
              <a:spcAft>
                <a:spcPts val="0"/>
              </a:spcAft>
              <a:buClr>
                <a:srgbClr val="7F7F7F"/>
              </a:buClr>
              <a:buSzPts val="2000"/>
              <a:buChar char="o"/>
              <a:defRPr sz="2000"/>
            </a:lvl8pPr>
            <a:lvl9pPr marL="4114800" lvl="8" indent="-355600" algn="l">
              <a:spcBef>
                <a:spcPts val="400"/>
              </a:spcBef>
              <a:spcAft>
                <a:spcPts val="0"/>
              </a:spcAft>
              <a:buClr>
                <a:srgbClr val="7F7F7F"/>
              </a:buClr>
              <a:buSzPts val="2000"/>
              <a:buChar char="•"/>
              <a:defRPr sz="2000"/>
            </a:lvl9pPr>
          </a:lstStyle>
          <a:p>
            <a:endParaRPr/>
          </a:p>
        </p:txBody>
      </p:sp>
      <p:sp>
        <p:nvSpPr>
          <p:cNvPr id="55" name="Google Shape;55;p48"/>
          <p:cNvSpPr txBox="1">
            <a:spLocks noGrp="1"/>
          </p:cNvSpPr>
          <p:nvPr>
            <p:ph type="body" idx="2"/>
          </p:nvPr>
        </p:nvSpPr>
        <p:spPr>
          <a:xfrm>
            <a:off x="5907087" y="2438400"/>
            <a:ext cx="3008313" cy="3687763"/>
          </a:xfrm>
          <a:prstGeom prst="rect">
            <a:avLst/>
          </a:prstGeom>
          <a:noFill/>
          <a:ln>
            <a:noFill/>
          </a:ln>
        </p:spPr>
        <p:txBody>
          <a:bodyPr spcFirstLastPara="1" wrap="square" lIns="91425" tIns="45700" rIns="91425" bIns="45700" anchor="t" anchorCtr="0">
            <a:normAutofit/>
          </a:bodyPr>
          <a:lstStyle>
            <a:lvl1pPr marL="457200" lvl="0" indent="-228600" algn="ctr">
              <a:lnSpc>
                <a:spcPct val="125000"/>
              </a:lnSpc>
              <a:spcBef>
                <a:spcPts val="320"/>
              </a:spcBef>
              <a:spcAft>
                <a:spcPts val="0"/>
              </a:spcAft>
              <a:buClr>
                <a:srgbClr val="76420D"/>
              </a:buClr>
              <a:buSzPts val="1600"/>
              <a:buNone/>
              <a:defRPr sz="1600"/>
            </a:lvl1pPr>
            <a:lvl2pPr marL="914400" lvl="1" indent="-228600" algn="l">
              <a:spcBef>
                <a:spcPts val="240"/>
              </a:spcBef>
              <a:spcAft>
                <a:spcPts val="0"/>
              </a:spcAft>
              <a:buClr>
                <a:srgbClr val="76420D"/>
              </a:buClr>
              <a:buSzPts val="1200"/>
              <a:buNone/>
              <a:defRPr sz="1200"/>
            </a:lvl2pPr>
            <a:lvl3pPr marL="1371600" lvl="2" indent="-228600" algn="l">
              <a:spcBef>
                <a:spcPts val="200"/>
              </a:spcBef>
              <a:spcAft>
                <a:spcPts val="0"/>
              </a:spcAft>
              <a:buClr>
                <a:srgbClr val="76420D"/>
              </a:buClr>
              <a:buSzPts val="1000"/>
              <a:buNone/>
              <a:defRPr sz="1000"/>
            </a:lvl3pPr>
            <a:lvl4pPr marL="1828800" lvl="3" indent="-228600" algn="l">
              <a:spcBef>
                <a:spcPts val="180"/>
              </a:spcBef>
              <a:spcAft>
                <a:spcPts val="0"/>
              </a:spcAft>
              <a:buClr>
                <a:srgbClr val="76420D"/>
              </a:buClr>
              <a:buSzPts val="900"/>
              <a:buNone/>
              <a:defRPr sz="900"/>
            </a:lvl4pPr>
            <a:lvl5pPr marL="2286000" lvl="4" indent="-228600" algn="l">
              <a:spcBef>
                <a:spcPts val="180"/>
              </a:spcBef>
              <a:spcAft>
                <a:spcPts val="0"/>
              </a:spcAft>
              <a:buClr>
                <a:srgbClr val="76420D"/>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56" name="Google Shape;56;p48"/>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57" name="Google Shape;57;p4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8"/>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49"/>
          <p:cNvSpPr txBox="1">
            <a:spLocks noGrp="1"/>
          </p:cNvSpPr>
          <p:nvPr>
            <p:ph type="title"/>
          </p:nvPr>
        </p:nvSpPr>
        <p:spPr>
          <a:xfrm>
            <a:off x="1679576" y="228600"/>
            <a:ext cx="5711824" cy="89535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800"/>
              <a:buFont typeface="Palatino Linotype"/>
              <a:buNone/>
              <a:defRPr sz="28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9"/>
          <p:cNvSpPr>
            <a:spLocks noGrp="1"/>
          </p:cNvSpPr>
          <p:nvPr>
            <p:ph type="pic" idx="2"/>
          </p:nvPr>
        </p:nvSpPr>
        <p:spPr>
          <a:xfrm>
            <a:off x="1508126" y="1143000"/>
            <a:ext cx="6054724" cy="4541044"/>
          </a:xfrm>
          <a:prstGeom prst="rect">
            <a:avLst/>
          </a:prstGeom>
          <a:noFill/>
          <a:ln w="76200" cap="flat" cmpd="sng">
            <a:solidFill>
              <a:schemeClr val="lt1"/>
            </a:solidFill>
            <a:prstDash val="solid"/>
            <a:round/>
            <a:headEnd type="none" w="sm" len="sm"/>
            <a:tailEnd type="none" w="sm" len="sm"/>
          </a:ln>
          <a:effectLst>
            <a:outerShdw blurRad="88900" dist="50800" dir="5400000" algn="ctr" rotWithShape="0">
              <a:srgbClr val="000000">
                <a:alpha val="24705"/>
              </a:srgbClr>
            </a:outerShdw>
          </a:effectLst>
        </p:spPr>
        <p:txBody>
          <a:bodyPr spcFirstLastPara="1" wrap="square" lIns="91425" tIns="45700" rIns="91425" bIns="45700" anchor="t" anchorCtr="0">
            <a:normAutofit/>
          </a:bodyPr>
          <a:lstStyle>
            <a:lvl1pPr marR="0" lvl="0" algn="ctr" rtl="0">
              <a:spcBef>
                <a:spcPts val="640"/>
              </a:spcBef>
              <a:spcAft>
                <a:spcPts val="0"/>
              </a:spcAft>
              <a:buClr>
                <a:srgbClr val="76420D"/>
              </a:buClr>
              <a:buSzPts val="3200"/>
              <a:buFont typeface="Arial"/>
              <a:buNone/>
              <a:defRPr sz="3200" b="0" i="0" u="none" strike="noStrike" cap="none">
                <a:solidFill>
                  <a:srgbClr val="76420D"/>
                </a:solidFill>
                <a:latin typeface="Century Gothic"/>
                <a:ea typeface="Century Gothic"/>
                <a:cs typeface="Century Gothic"/>
                <a:sym typeface="Century Gothic"/>
              </a:defRPr>
            </a:lvl1pPr>
            <a:lvl2pPr marR="0" lvl="1" algn="l" rtl="0">
              <a:spcBef>
                <a:spcPts val="560"/>
              </a:spcBef>
              <a:spcAft>
                <a:spcPts val="0"/>
              </a:spcAft>
              <a:buClr>
                <a:srgbClr val="76420D"/>
              </a:buClr>
              <a:buSzPts val="2800"/>
              <a:buFont typeface="Courier New"/>
              <a:buNone/>
              <a:defRPr sz="2800" b="0" i="0" u="none" strike="noStrike" cap="none">
                <a:solidFill>
                  <a:srgbClr val="76420D"/>
                </a:solidFill>
                <a:latin typeface="Century Gothic"/>
                <a:ea typeface="Century Gothic"/>
                <a:cs typeface="Century Gothic"/>
                <a:sym typeface="Century Gothic"/>
              </a:defRPr>
            </a:lvl2pPr>
            <a:lvl3pPr marR="0" lvl="2" algn="l" rtl="0">
              <a:spcBef>
                <a:spcPts val="480"/>
              </a:spcBef>
              <a:spcAft>
                <a:spcPts val="0"/>
              </a:spcAft>
              <a:buClr>
                <a:srgbClr val="76420D"/>
              </a:buClr>
              <a:buSzPts val="2400"/>
              <a:buFont typeface="Arial"/>
              <a:buNone/>
              <a:defRPr sz="2400" b="0" i="0" u="none" strike="noStrike" cap="none">
                <a:solidFill>
                  <a:srgbClr val="76420D"/>
                </a:solidFill>
                <a:latin typeface="Century Gothic"/>
                <a:ea typeface="Century Gothic"/>
                <a:cs typeface="Century Gothic"/>
                <a:sym typeface="Century Gothic"/>
              </a:defRPr>
            </a:lvl3pPr>
            <a:lvl4pPr marR="0" lvl="3" algn="l" rtl="0">
              <a:spcBef>
                <a:spcPts val="400"/>
              </a:spcBef>
              <a:spcAft>
                <a:spcPts val="0"/>
              </a:spcAft>
              <a:buClr>
                <a:srgbClr val="76420D"/>
              </a:buClr>
              <a:buSzPts val="2000"/>
              <a:buFont typeface="Courier New"/>
              <a:buNone/>
              <a:defRPr sz="2000" b="0" i="0" u="none" strike="noStrike" cap="none">
                <a:solidFill>
                  <a:srgbClr val="76420D"/>
                </a:solidFill>
                <a:latin typeface="Century Gothic"/>
                <a:ea typeface="Century Gothic"/>
                <a:cs typeface="Century Gothic"/>
                <a:sym typeface="Century Gothic"/>
              </a:defRPr>
            </a:lvl4pPr>
            <a:lvl5pPr marR="0" lvl="4" algn="l" rtl="0">
              <a:spcBef>
                <a:spcPts val="400"/>
              </a:spcBef>
              <a:spcAft>
                <a:spcPts val="0"/>
              </a:spcAft>
              <a:buClr>
                <a:srgbClr val="76420D"/>
              </a:buClr>
              <a:buSzPts val="2000"/>
              <a:buFont typeface="Arial"/>
              <a:buNone/>
              <a:defRPr sz="2000" b="0" i="0" u="none" strike="noStrike" cap="none">
                <a:solidFill>
                  <a:srgbClr val="76420D"/>
                </a:solidFill>
                <a:latin typeface="Century Gothic"/>
                <a:ea typeface="Century Gothic"/>
                <a:cs typeface="Century Gothic"/>
                <a:sym typeface="Century Gothic"/>
              </a:defRPr>
            </a:lvl5pPr>
            <a:lvl6pPr marR="0" lvl="5" algn="l" rtl="0">
              <a:spcBef>
                <a:spcPts val="400"/>
              </a:spcBef>
              <a:spcAft>
                <a:spcPts val="0"/>
              </a:spcAft>
              <a:buClr>
                <a:srgbClr val="7F7F7F"/>
              </a:buClr>
              <a:buSzPts val="2000"/>
              <a:buFont typeface="Courier New"/>
              <a:buNone/>
              <a:defRPr sz="2000" b="0" i="0" u="none" strike="noStrike" cap="none">
                <a:solidFill>
                  <a:srgbClr val="7F7F7F"/>
                </a:solidFill>
                <a:latin typeface="Century Gothic"/>
                <a:ea typeface="Century Gothic"/>
                <a:cs typeface="Century Gothic"/>
                <a:sym typeface="Century Gothic"/>
              </a:defRPr>
            </a:lvl6pPr>
            <a:lvl7pPr marR="0" lvl="6" algn="l" rtl="0">
              <a:spcBef>
                <a:spcPts val="400"/>
              </a:spcBef>
              <a:spcAft>
                <a:spcPts val="0"/>
              </a:spcAft>
              <a:buClr>
                <a:srgbClr val="7F7F7F"/>
              </a:buClr>
              <a:buSzPts val="2000"/>
              <a:buFont typeface="Arial"/>
              <a:buNone/>
              <a:defRPr sz="2000" b="0" i="0" u="none" strike="noStrike" cap="none">
                <a:solidFill>
                  <a:srgbClr val="7F7F7F"/>
                </a:solidFill>
                <a:latin typeface="Century Gothic"/>
                <a:ea typeface="Century Gothic"/>
                <a:cs typeface="Century Gothic"/>
                <a:sym typeface="Century Gothic"/>
              </a:defRPr>
            </a:lvl7pPr>
            <a:lvl8pPr marR="0" lvl="7" algn="l" rtl="0">
              <a:spcBef>
                <a:spcPts val="400"/>
              </a:spcBef>
              <a:spcAft>
                <a:spcPts val="0"/>
              </a:spcAft>
              <a:buClr>
                <a:srgbClr val="7F7F7F"/>
              </a:buClr>
              <a:buSzPts val="2000"/>
              <a:buFont typeface="Courier New"/>
              <a:buNone/>
              <a:defRPr sz="2000" b="0" i="0" u="none" strike="noStrike" cap="none">
                <a:solidFill>
                  <a:srgbClr val="7F7F7F"/>
                </a:solidFill>
                <a:latin typeface="Century Gothic"/>
                <a:ea typeface="Century Gothic"/>
                <a:cs typeface="Century Gothic"/>
                <a:sym typeface="Century Gothic"/>
              </a:defRPr>
            </a:lvl8pPr>
            <a:lvl9pPr marR="0" lvl="8" algn="l" rtl="0">
              <a:spcBef>
                <a:spcPts val="400"/>
              </a:spcBef>
              <a:spcAft>
                <a:spcPts val="0"/>
              </a:spcAft>
              <a:buClr>
                <a:srgbClr val="7F7F7F"/>
              </a:buClr>
              <a:buSzPts val="2000"/>
              <a:buFont typeface="Arial"/>
              <a:buNone/>
              <a:defRPr sz="2000" b="0" i="0" u="none" strike="noStrike" cap="none">
                <a:solidFill>
                  <a:srgbClr val="7F7F7F"/>
                </a:solidFill>
                <a:latin typeface="Century Gothic"/>
                <a:ea typeface="Century Gothic"/>
                <a:cs typeface="Century Gothic"/>
                <a:sym typeface="Century Gothic"/>
              </a:defRPr>
            </a:lvl9pPr>
          </a:lstStyle>
          <a:p>
            <a:endParaRPr/>
          </a:p>
        </p:txBody>
      </p:sp>
      <p:sp>
        <p:nvSpPr>
          <p:cNvPr id="62" name="Google Shape;62;p49"/>
          <p:cNvSpPr txBox="1">
            <a:spLocks noGrp="1"/>
          </p:cNvSpPr>
          <p:nvPr>
            <p:ph type="body" idx="1"/>
          </p:nvPr>
        </p:nvSpPr>
        <p:spPr>
          <a:xfrm>
            <a:off x="1679576" y="5810250"/>
            <a:ext cx="5711824" cy="533400"/>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Clr>
                <a:srgbClr val="76420D"/>
              </a:buClr>
              <a:buSzPts val="1600"/>
              <a:buNone/>
              <a:defRPr sz="1600"/>
            </a:lvl1pPr>
            <a:lvl2pPr marL="914400" lvl="1" indent="-228600" algn="l">
              <a:spcBef>
                <a:spcPts val="240"/>
              </a:spcBef>
              <a:spcAft>
                <a:spcPts val="0"/>
              </a:spcAft>
              <a:buClr>
                <a:srgbClr val="76420D"/>
              </a:buClr>
              <a:buSzPts val="1200"/>
              <a:buNone/>
              <a:defRPr sz="1200"/>
            </a:lvl2pPr>
            <a:lvl3pPr marL="1371600" lvl="2" indent="-228600" algn="l">
              <a:spcBef>
                <a:spcPts val="200"/>
              </a:spcBef>
              <a:spcAft>
                <a:spcPts val="0"/>
              </a:spcAft>
              <a:buClr>
                <a:srgbClr val="76420D"/>
              </a:buClr>
              <a:buSzPts val="1000"/>
              <a:buNone/>
              <a:defRPr sz="1000"/>
            </a:lvl3pPr>
            <a:lvl4pPr marL="1828800" lvl="3" indent="-228600" algn="l">
              <a:spcBef>
                <a:spcPts val="180"/>
              </a:spcBef>
              <a:spcAft>
                <a:spcPts val="0"/>
              </a:spcAft>
              <a:buClr>
                <a:srgbClr val="76420D"/>
              </a:buClr>
              <a:buSzPts val="900"/>
              <a:buNone/>
              <a:defRPr sz="900"/>
            </a:lvl4pPr>
            <a:lvl5pPr marL="2286000" lvl="4" indent="-228600" algn="l">
              <a:spcBef>
                <a:spcPts val="180"/>
              </a:spcBef>
              <a:spcAft>
                <a:spcPts val="0"/>
              </a:spcAft>
              <a:buClr>
                <a:srgbClr val="76420D"/>
              </a:buClr>
              <a:buSzPts val="900"/>
              <a:buNone/>
              <a:defRPr sz="900"/>
            </a:lvl5pPr>
            <a:lvl6pPr marL="2743200" lvl="5" indent="-228600" algn="l">
              <a:spcBef>
                <a:spcPts val="180"/>
              </a:spcBef>
              <a:spcAft>
                <a:spcPts val="0"/>
              </a:spcAft>
              <a:buClr>
                <a:srgbClr val="7F7F7F"/>
              </a:buClr>
              <a:buSzPts val="900"/>
              <a:buNone/>
              <a:defRPr sz="900"/>
            </a:lvl6pPr>
            <a:lvl7pPr marL="3200400" lvl="6" indent="-228600" algn="l">
              <a:spcBef>
                <a:spcPts val="180"/>
              </a:spcBef>
              <a:spcAft>
                <a:spcPts val="0"/>
              </a:spcAft>
              <a:buClr>
                <a:srgbClr val="7F7F7F"/>
              </a:buClr>
              <a:buSzPts val="900"/>
              <a:buNone/>
              <a:defRPr sz="900"/>
            </a:lvl7pPr>
            <a:lvl8pPr marL="3657600" lvl="7" indent="-228600" algn="l">
              <a:spcBef>
                <a:spcPts val="180"/>
              </a:spcBef>
              <a:spcAft>
                <a:spcPts val="0"/>
              </a:spcAft>
              <a:buClr>
                <a:srgbClr val="7F7F7F"/>
              </a:buClr>
              <a:buSzPts val="900"/>
              <a:buNone/>
              <a:defRPr sz="900"/>
            </a:lvl8pPr>
            <a:lvl9pPr marL="4114800" lvl="8" indent="-228600" algn="l">
              <a:spcBef>
                <a:spcPts val="180"/>
              </a:spcBef>
              <a:spcAft>
                <a:spcPts val="0"/>
              </a:spcAft>
              <a:buClr>
                <a:srgbClr val="7F7F7F"/>
              </a:buClr>
              <a:buSzPts val="900"/>
              <a:buNone/>
              <a:defRPr sz="900"/>
            </a:lvl9pPr>
          </a:lstStyle>
          <a:p>
            <a:endParaRPr/>
          </a:p>
        </p:txBody>
      </p:sp>
      <p:sp>
        <p:nvSpPr>
          <p:cNvPr id="63" name="Google Shape;63;p49"/>
          <p:cNvSpPr txBox="1">
            <a:spLocks noGrp="1"/>
          </p:cNvSpPr>
          <p:nvPr>
            <p:ph type="dt" idx="10"/>
          </p:nvPr>
        </p:nvSpPr>
        <p:spPr>
          <a:xfrm>
            <a:off x="6363347" y="6356350"/>
            <a:ext cx="2085975"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sp>
        <p:nvSpPr>
          <p:cNvPr id="64" name="Google Shape;64;p49"/>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9"/>
          <p:cNvSpPr txBox="1">
            <a:spLocks noGrp="1"/>
          </p:cNvSpPr>
          <p:nvPr>
            <p:ph type="sldNum" idx="12"/>
          </p:nvPr>
        </p:nvSpPr>
        <p:spPr>
          <a:xfrm>
            <a:off x="8543278" y="6356350"/>
            <a:ext cx="561975"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Palatino Linotype"/>
                <a:ea typeface="Palatino Linotype"/>
                <a:cs typeface="Palatino Linotype"/>
                <a:sym typeface="Palatino Linotype"/>
              </a:defRPr>
            </a:lvl1pPr>
            <a:lvl2pPr marL="0" marR="0" lvl="1" indent="0" algn="l" rtl="0">
              <a:spcBef>
                <a:spcPts val="0"/>
              </a:spcBef>
              <a:buNone/>
              <a:defRPr sz="1800">
                <a:solidFill>
                  <a:schemeClr val="dk1"/>
                </a:solidFill>
                <a:latin typeface="Palatino Linotype"/>
                <a:ea typeface="Palatino Linotype"/>
                <a:cs typeface="Palatino Linotype"/>
                <a:sym typeface="Palatino Linotype"/>
              </a:defRPr>
            </a:lvl2pPr>
            <a:lvl3pPr marL="0" marR="0" lvl="2" indent="0" algn="l" rtl="0">
              <a:spcBef>
                <a:spcPts val="0"/>
              </a:spcBef>
              <a:buNone/>
              <a:defRPr sz="1800">
                <a:solidFill>
                  <a:schemeClr val="dk1"/>
                </a:solidFill>
                <a:latin typeface="Palatino Linotype"/>
                <a:ea typeface="Palatino Linotype"/>
                <a:cs typeface="Palatino Linotype"/>
                <a:sym typeface="Palatino Linotype"/>
              </a:defRPr>
            </a:lvl3pPr>
            <a:lvl4pPr marL="0" marR="0" lvl="3" indent="0" algn="l" rtl="0">
              <a:spcBef>
                <a:spcPts val="0"/>
              </a:spcBef>
              <a:buNone/>
              <a:defRPr sz="1800">
                <a:solidFill>
                  <a:schemeClr val="dk1"/>
                </a:solidFill>
                <a:latin typeface="Palatino Linotype"/>
                <a:ea typeface="Palatino Linotype"/>
                <a:cs typeface="Palatino Linotype"/>
                <a:sym typeface="Palatino Linotype"/>
              </a:defRPr>
            </a:lvl4pPr>
            <a:lvl5pPr marL="0" marR="0" lvl="4" indent="0" algn="l" rtl="0">
              <a:spcBef>
                <a:spcPts val="0"/>
              </a:spcBef>
              <a:buNone/>
              <a:defRPr sz="1800">
                <a:solidFill>
                  <a:schemeClr val="dk1"/>
                </a:solidFill>
                <a:latin typeface="Palatino Linotype"/>
                <a:ea typeface="Palatino Linotype"/>
                <a:cs typeface="Palatino Linotype"/>
                <a:sym typeface="Palatino Linotype"/>
              </a:defRPr>
            </a:lvl5pPr>
            <a:lvl6pPr marL="0" marR="0" lvl="5" indent="0" algn="l" rtl="0">
              <a:spcBef>
                <a:spcPts val="0"/>
              </a:spcBef>
              <a:buNone/>
              <a:defRPr sz="1800">
                <a:solidFill>
                  <a:schemeClr val="dk1"/>
                </a:solidFill>
                <a:latin typeface="Palatino Linotype"/>
                <a:ea typeface="Palatino Linotype"/>
                <a:cs typeface="Palatino Linotype"/>
                <a:sym typeface="Palatino Linotype"/>
              </a:defRPr>
            </a:lvl6pPr>
            <a:lvl7pPr marL="0" marR="0" lvl="6" indent="0" algn="l" rtl="0">
              <a:spcBef>
                <a:spcPts val="0"/>
              </a:spcBef>
              <a:buNone/>
              <a:defRPr sz="1800">
                <a:solidFill>
                  <a:schemeClr val="dk1"/>
                </a:solidFill>
                <a:latin typeface="Palatino Linotype"/>
                <a:ea typeface="Palatino Linotype"/>
                <a:cs typeface="Palatino Linotype"/>
                <a:sym typeface="Palatino Linotype"/>
              </a:defRPr>
            </a:lvl7pPr>
            <a:lvl8pPr marL="0" marR="0" lvl="7" indent="0" algn="l" rtl="0">
              <a:spcBef>
                <a:spcPts val="0"/>
              </a:spcBef>
              <a:buNone/>
              <a:defRPr sz="1800">
                <a:solidFill>
                  <a:schemeClr val="dk1"/>
                </a:solidFill>
                <a:latin typeface="Palatino Linotype"/>
                <a:ea typeface="Palatino Linotype"/>
                <a:cs typeface="Palatino Linotype"/>
                <a:sym typeface="Palatino Linotype"/>
              </a:defRPr>
            </a:lvl8pPr>
            <a:lvl9pPr marL="0" marR="0" lvl="8" indent="0" algn="l" rtl="0">
              <a:spcBef>
                <a:spcPts val="0"/>
              </a:spcBef>
              <a:buNone/>
              <a:defRPr sz="1800">
                <a:solidFill>
                  <a:schemeClr val="dk1"/>
                </a:solidFill>
                <a:latin typeface="Palatino Linotype"/>
                <a:ea typeface="Palatino Linotype"/>
                <a:cs typeface="Palatino Linotype"/>
                <a:sym typeface="Palatino Linotyp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0000">
              <a:schemeClr val="lt1"/>
            </a:gs>
            <a:gs pos="76000">
              <a:srgbClr val="F3F3F3"/>
            </a:gs>
            <a:gs pos="92000">
              <a:srgbClr val="D8D8D8"/>
            </a:gs>
            <a:gs pos="100000">
              <a:srgbClr val="D8D8D8"/>
            </a:gs>
          </a:gsLst>
          <a:path path="circle">
            <a:fillToRect l="50000" t="50000" r="50000" b="50000"/>
          </a:path>
          <a:tileRect/>
        </a:gra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457200" y="971080"/>
            <a:ext cx="8229600" cy="652886"/>
          </a:xfrm>
          <a:prstGeom prst="rect">
            <a:avLst/>
          </a:prstGeom>
          <a:noFill/>
          <a:ln>
            <a:noFill/>
          </a:ln>
        </p:spPr>
        <p:txBody>
          <a:bodyPr spcFirstLastPara="1" wrap="square" lIns="91425" tIns="45700" rIns="91425" bIns="45700" anchor="b" anchorCtr="0">
            <a:noAutofit/>
          </a:bodyPr>
          <a:lstStyle>
            <a:lvl1pPr marR="0" lvl="0" algn="ctr" rtl="0">
              <a:lnSpc>
                <a:spcPct val="131818"/>
              </a:lnSpc>
              <a:spcBef>
                <a:spcPts val="0"/>
              </a:spcBef>
              <a:spcAft>
                <a:spcPts val="0"/>
              </a:spcAft>
              <a:buClr>
                <a:schemeClr val="dk2"/>
              </a:buClr>
              <a:buSzPts val="4400"/>
              <a:buFont typeface="Palatino Linotype"/>
              <a:buNone/>
              <a:defRPr sz="4400" b="0" i="0" u="none" strike="noStrike" cap="none">
                <a:solidFill>
                  <a:schemeClr val="dk2"/>
                </a:solidFill>
                <a:latin typeface="Palatino Linotype"/>
                <a:ea typeface="Palatino Linotype"/>
                <a:cs typeface="Palatino Linotype"/>
                <a:sym typeface="Palatino Linotyp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0"/>
          <p:cNvSpPr txBox="1">
            <a:spLocks noGrp="1"/>
          </p:cNvSpPr>
          <p:nvPr>
            <p:ph type="body" idx="1"/>
          </p:nvPr>
        </p:nvSpPr>
        <p:spPr>
          <a:xfrm>
            <a:off x="457200" y="1662370"/>
            <a:ext cx="8229600" cy="4463793"/>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480"/>
              </a:spcBef>
              <a:spcAft>
                <a:spcPts val="0"/>
              </a:spcAft>
              <a:buClr>
                <a:srgbClr val="76420D"/>
              </a:buClr>
              <a:buSzPts val="2400"/>
              <a:buFont typeface="Arial"/>
              <a:buChar char="•"/>
              <a:defRPr sz="2400" b="0" i="0" u="none" strike="noStrike" cap="none">
                <a:solidFill>
                  <a:srgbClr val="76420D"/>
                </a:solidFill>
                <a:latin typeface="Century Gothic"/>
                <a:ea typeface="Century Gothic"/>
                <a:cs typeface="Century Gothic"/>
                <a:sym typeface="Century Gothic"/>
              </a:defRPr>
            </a:lvl1pPr>
            <a:lvl2pPr marL="914400" marR="0" lvl="1" indent="-330200" algn="l" rtl="0">
              <a:spcBef>
                <a:spcPts val="320"/>
              </a:spcBef>
              <a:spcAft>
                <a:spcPts val="0"/>
              </a:spcAft>
              <a:buClr>
                <a:srgbClr val="76420D"/>
              </a:buClr>
              <a:buSzPts val="1600"/>
              <a:buFont typeface="Courier New"/>
              <a:buChar char="o"/>
              <a:defRPr sz="1600" b="0" i="0" u="none" strike="noStrike" cap="none">
                <a:solidFill>
                  <a:srgbClr val="76420D"/>
                </a:solidFill>
                <a:latin typeface="Century Gothic"/>
                <a:ea typeface="Century Gothic"/>
                <a:cs typeface="Century Gothic"/>
                <a:sym typeface="Century Gothic"/>
              </a:defRPr>
            </a:lvl2pPr>
            <a:lvl3pPr marL="1371600" marR="0" lvl="2" indent="-330200" algn="l" rtl="0">
              <a:spcBef>
                <a:spcPts val="320"/>
              </a:spcBef>
              <a:spcAft>
                <a:spcPts val="0"/>
              </a:spcAft>
              <a:buClr>
                <a:srgbClr val="76420D"/>
              </a:buClr>
              <a:buSzPts val="1600"/>
              <a:buFont typeface="Arial"/>
              <a:buChar char="•"/>
              <a:defRPr sz="1600" b="0" i="0" u="none" strike="noStrike" cap="none">
                <a:solidFill>
                  <a:srgbClr val="76420D"/>
                </a:solidFill>
                <a:latin typeface="Century Gothic"/>
                <a:ea typeface="Century Gothic"/>
                <a:cs typeface="Century Gothic"/>
                <a:sym typeface="Century Gothic"/>
              </a:defRPr>
            </a:lvl3pPr>
            <a:lvl4pPr marL="1828800" marR="0" lvl="3" indent="-330200" algn="l" rtl="0">
              <a:spcBef>
                <a:spcPts val="320"/>
              </a:spcBef>
              <a:spcAft>
                <a:spcPts val="0"/>
              </a:spcAft>
              <a:buClr>
                <a:srgbClr val="76420D"/>
              </a:buClr>
              <a:buSzPts val="1600"/>
              <a:buFont typeface="Courier New"/>
              <a:buChar char="o"/>
              <a:defRPr sz="1600" b="0" i="0" u="none" strike="noStrike" cap="none">
                <a:solidFill>
                  <a:srgbClr val="76420D"/>
                </a:solidFill>
                <a:latin typeface="Century Gothic"/>
                <a:ea typeface="Century Gothic"/>
                <a:cs typeface="Century Gothic"/>
                <a:sym typeface="Century Gothic"/>
              </a:defRPr>
            </a:lvl4pPr>
            <a:lvl5pPr marL="2286000" marR="0" lvl="4" indent="-330200" algn="l" rtl="0">
              <a:spcBef>
                <a:spcPts val="320"/>
              </a:spcBef>
              <a:spcAft>
                <a:spcPts val="0"/>
              </a:spcAft>
              <a:buClr>
                <a:srgbClr val="76420D"/>
              </a:buClr>
              <a:buSzPts val="1600"/>
              <a:buFont typeface="Arial"/>
              <a:buChar char="•"/>
              <a:defRPr sz="1600" b="0" i="0" u="none" strike="noStrike" cap="none">
                <a:solidFill>
                  <a:srgbClr val="76420D"/>
                </a:solidFill>
                <a:latin typeface="Century Gothic"/>
                <a:ea typeface="Century Gothic"/>
                <a:cs typeface="Century Gothic"/>
                <a:sym typeface="Century Gothic"/>
              </a:defRPr>
            </a:lvl5pPr>
            <a:lvl6pPr marL="2743200" marR="0" lvl="5"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6pPr>
            <a:lvl7pPr marL="3200400" marR="0" lvl="6"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7pPr>
            <a:lvl8pPr marL="3657600" marR="0" lvl="7" indent="-330200" algn="l" rtl="0">
              <a:spcBef>
                <a:spcPts val="320"/>
              </a:spcBef>
              <a:spcAft>
                <a:spcPts val="0"/>
              </a:spcAft>
              <a:buClr>
                <a:srgbClr val="7F7F7F"/>
              </a:buClr>
              <a:buSzPts val="1600"/>
              <a:buFont typeface="Courier New"/>
              <a:buChar char="o"/>
              <a:defRPr sz="1600" b="0" i="0" u="none" strike="noStrike" cap="none">
                <a:solidFill>
                  <a:srgbClr val="7F7F7F"/>
                </a:solidFill>
                <a:latin typeface="Century Gothic"/>
                <a:ea typeface="Century Gothic"/>
                <a:cs typeface="Century Gothic"/>
                <a:sym typeface="Century Gothic"/>
              </a:defRPr>
            </a:lvl8pPr>
            <a:lvl9pPr marL="4114800" marR="0" lvl="8" indent="-330200" algn="l" rtl="0">
              <a:spcBef>
                <a:spcPts val="320"/>
              </a:spcBef>
              <a:spcAft>
                <a:spcPts val="0"/>
              </a:spcAft>
              <a:buClr>
                <a:srgbClr val="7F7F7F"/>
              </a:buClr>
              <a:buSzPts val="1600"/>
              <a:buFont typeface="Arial"/>
              <a:buChar char="•"/>
              <a:defRPr sz="1600" b="0" i="0" u="none" strike="noStrike" cap="none">
                <a:solidFill>
                  <a:srgbClr val="7F7F7F"/>
                </a:solidFill>
                <a:latin typeface="Century Gothic"/>
                <a:ea typeface="Century Gothic"/>
                <a:cs typeface="Century Gothic"/>
                <a:sym typeface="Century Gothic"/>
              </a:defRPr>
            </a:lvl9pPr>
          </a:lstStyle>
          <a:p>
            <a:endParaRPr/>
          </a:p>
        </p:txBody>
      </p:sp>
      <p:sp>
        <p:nvSpPr>
          <p:cNvPr id="12" name="Google Shape;12;p4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lvl1pPr marR="0" lvl="0" algn="ctr" rtl="0">
              <a:spcBef>
                <a:spcPts val="0"/>
              </a:spcBef>
              <a:spcAft>
                <a:spcPts val="0"/>
              </a:spcAft>
              <a:buSzPts val="1400"/>
              <a:buNone/>
              <a:defRPr sz="800" b="0" i="0" u="none" strike="noStrike" cap="none">
                <a:solidFill>
                  <a:srgbClr val="595959"/>
                </a:solidFill>
                <a:latin typeface="Palatino Linotype"/>
                <a:ea typeface="Palatino Linotype"/>
                <a:cs typeface="Palatino Linotype"/>
                <a:sym typeface="Palatino Linotype"/>
              </a:defRPr>
            </a:lvl1pPr>
            <a:lvl2pPr marR="0" lvl="1"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2pPr>
            <a:lvl3pPr marR="0" lvl="2"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3pPr>
            <a:lvl4pPr marR="0" lvl="3"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4pPr>
            <a:lvl5pPr marR="0" lvl="4"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5pPr>
            <a:lvl6pPr marR="0" lvl="5"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6pPr>
            <a:lvl7pPr marR="0" lvl="6"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7pPr>
            <a:lvl8pPr marR="0" lvl="7"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8pPr>
            <a:lvl9pPr marR="0" lvl="8" algn="l" rtl="0">
              <a:spcBef>
                <a:spcPts val="0"/>
              </a:spcBef>
              <a:spcAft>
                <a:spcPts val="0"/>
              </a:spcAft>
              <a:buSzPts val="1400"/>
              <a:buNone/>
              <a:defRPr sz="1800" b="0" i="0" u="none" strike="noStrike" cap="none">
                <a:solidFill>
                  <a:schemeClr val="dk1"/>
                </a:solidFill>
                <a:latin typeface="Palatino Linotype"/>
                <a:ea typeface="Palatino Linotype"/>
                <a:cs typeface="Palatino Linotype"/>
                <a:sym typeface="Palatino Linotype"/>
              </a:defRPr>
            </a:lvl9pPr>
          </a:lstStyle>
          <a:p>
            <a:endParaRPr/>
          </a:p>
        </p:txBody>
      </p:sp>
      <p:pic>
        <p:nvPicPr>
          <p:cNvPr id="13" name="Google Shape;13;p40"/>
          <p:cNvPicPr preferRelativeResize="0"/>
          <p:nvPr/>
        </p:nvPicPr>
        <p:blipFill rotWithShape="1">
          <a:blip r:embed="rId13">
            <a:alphaModFix/>
          </a:blip>
          <a:srcRect/>
          <a:stretch/>
        </p:blipFill>
        <p:spPr>
          <a:xfrm>
            <a:off x="0" y="0"/>
            <a:ext cx="9144000" cy="87642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healthchoices.pa.gov/info/about/community"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000"/>
              <a:buFont typeface="Palatino Linotype"/>
              <a:buNone/>
            </a:pPr>
            <a:r>
              <a:rPr lang="en-US" sz="4000" dirty="0"/>
              <a:t>Medicare,</a:t>
            </a:r>
            <a:br>
              <a:rPr lang="en-US" sz="4000" dirty="0"/>
            </a:br>
            <a:r>
              <a:rPr lang="en-US" sz="4000" dirty="0"/>
              <a:t>Buy-In Program</a:t>
            </a:r>
            <a:br>
              <a:rPr lang="en-US" sz="4000" dirty="0"/>
            </a:br>
            <a:r>
              <a:rPr lang="en-US" sz="4000" dirty="0"/>
              <a:t>and</a:t>
            </a:r>
            <a:br>
              <a:rPr lang="en-US" sz="4000" dirty="0"/>
            </a:br>
            <a:r>
              <a:rPr lang="en-US" sz="4000" dirty="0"/>
              <a:t>Dual </a:t>
            </a:r>
            <a:r>
              <a:rPr lang="en-US" sz="4000" dirty="0" err="1"/>
              <a:t>Eligibles</a:t>
            </a:r>
            <a:endParaRPr sz="4000" dirty="0"/>
          </a:p>
        </p:txBody>
      </p:sp>
      <p:sp>
        <p:nvSpPr>
          <p:cNvPr id="83" name="Google Shape;83;p1"/>
          <p:cNvSpPr txBox="1">
            <a:spLocks noGrp="1"/>
          </p:cNvSpPr>
          <p:nvPr>
            <p:ph type="body" idx="1"/>
          </p:nvPr>
        </p:nvSpPr>
        <p:spPr>
          <a:xfrm>
            <a:off x="722313" y="4068763"/>
            <a:ext cx="7772400" cy="164623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84" name="Google Shape;84;p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Medicare Part D</a:t>
            </a:r>
            <a:endParaRPr/>
          </a:p>
        </p:txBody>
      </p:sp>
      <p:sp>
        <p:nvSpPr>
          <p:cNvPr id="186" name="Google Shape;186;p10"/>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6420D"/>
              </a:buClr>
              <a:buSzPts val="2400"/>
              <a:buNone/>
            </a:pPr>
            <a:r>
              <a:rPr lang="en-US" dirty="0"/>
              <a:t>Two types of Part D plans:</a:t>
            </a:r>
            <a:endParaRPr dirty="0"/>
          </a:p>
          <a:p>
            <a:pPr marL="0" lvl="0" indent="0" algn="l" rtl="0">
              <a:spcBef>
                <a:spcPts val="480"/>
              </a:spcBef>
              <a:spcAft>
                <a:spcPts val="0"/>
              </a:spcAft>
              <a:buClr>
                <a:srgbClr val="76420D"/>
              </a:buClr>
              <a:buSzPts val="2400"/>
              <a:buNone/>
            </a:pPr>
            <a:r>
              <a:rPr lang="en-US" dirty="0"/>
              <a:t>1. Stand Alone Prescription Drug Plan (PDP)</a:t>
            </a:r>
            <a:endParaRPr dirty="0"/>
          </a:p>
          <a:p>
            <a:pPr marL="342900" lvl="0" indent="-190500" algn="l" rtl="0">
              <a:spcBef>
                <a:spcPts val="480"/>
              </a:spcBef>
              <a:spcAft>
                <a:spcPts val="0"/>
              </a:spcAft>
              <a:buClr>
                <a:srgbClr val="76420D"/>
              </a:buClr>
              <a:buSzPts val="2400"/>
              <a:buNone/>
            </a:pPr>
            <a:endParaRPr dirty="0"/>
          </a:p>
          <a:p>
            <a:pPr marL="342900" lvl="0" indent="-190500" algn="l" rtl="0">
              <a:spcBef>
                <a:spcPts val="480"/>
              </a:spcBef>
              <a:spcAft>
                <a:spcPts val="0"/>
              </a:spcAft>
              <a:buClr>
                <a:srgbClr val="76420D"/>
              </a:buClr>
              <a:buSzPts val="2400"/>
              <a:buNone/>
            </a:pPr>
            <a:endParaRPr dirty="0"/>
          </a:p>
        </p:txBody>
      </p:sp>
      <p:sp>
        <p:nvSpPr>
          <p:cNvPr id="187" name="Google Shape;187;p1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2050" name="Picture 2" descr="Find Your Plan Documents | Cigna Medic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715" y="3052118"/>
            <a:ext cx="3149570" cy="204229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New Member Reference Guid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4"/>
          <a:stretch>
            <a:fillRect/>
          </a:stretch>
        </p:blipFill>
        <p:spPr>
          <a:xfrm>
            <a:off x="3544986" y="2716470"/>
            <a:ext cx="2714625" cy="16859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6" name="Picture 8" descr="Create an account in 2 step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1242" y="4332964"/>
            <a:ext cx="2952951" cy="186263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Medicare and CF: An Overview | CF Found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7375" y="2711510"/>
            <a:ext cx="2718940" cy="1743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t>Part C (Medicare Advantage)</a:t>
            </a:r>
            <a:endParaRPr dirty="0"/>
          </a:p>
        </p:txBody>
      </p:sp>
      <p:sp>
        <p:nvSpPr>
          <p:cNvPr id="195" name="Google Shape;195;p11"/>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Medicare Advantage Plan with Prescription Coverage . . . Which brings us to Part C.</a:t>
            </a:r>
            <a:endParaRPr dirty="0"/>
          </a:p>
          <a:p>
            <a:pPr marL="342900" lvl="0" indent="-190500" algn="l" rtl="0">
              <a:spcBef>
                <a:spcPts val="480"/>
              </a:spcBef>
              <a:spcAft>
                <a:spcPts val="0"/>
              </a:spcAft>
              <a:buClr>
                <a:srgbClr val="76420D"/>
              </a:buClr>
              <a:buSzPts val="2400"/>
              <a:buNone/>
            </a:pPr>
            <a:endParaRPr dirty="0"/>
          </a:p>
        </p:txBody>
      </p:sp>
      <p:sp>
        <p:nvSpPr>
          <p:cNvPr id="196" name="Google Shape;196;p1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197" name="Google Shape;197;p11"/>
          <p:cNvPicPr preferRelativeResize="0"/>
          <p:nvPr/>
        </p:nvPicPr>
        <p:blipFill rotWithShape="1">
          <a:blip r:embed="rId3">
            <a:alphaModFix/>
          </a:blip>
          <a:srcRect/>
          <a:stretch/>
        </p:blipFill>
        <p:spPr>
          <a:xfrm>
            <a:off x="1047193" y="3241588"/>
            <a:ext cx="3414712" cy="2188407"/>
          </a:xfrm>
          <a:prstGeom prst="rect">
            <a:avLst/>
          </a:prstGeom>
          <a:noFill/>
          <a:ln>
            <a:noFill/>
          </a:ln>
        </p:spPr>
      </p:pic>
      <p:sp>
        <p:nvSpPr>
          <p:cNvPr id="4" name="AutoShape 6" descr="Aetna Medicare PPO pla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5850015" y="4969927"/>
            <a:ext cx="2695575" cy="1695450"/>
          </a:xfrm>
          <a:prstGeom prst="rect">
            <a:avLst/>
          </a:prstGeom>
        </p:spPr>
      </p:pic>
      <p:pic>
        <p:nvPicPr>
          <p:cNvPr id="1036" name="Picture 12" descr="https://www.healthnetworksolutions.net/images/Allwell-ID-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51" y="5047736"/>
            <a:ext cx="5301219" cy="17551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eck online eligibility at EVERY VIS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395" y="3342760"/>
            <a:ext cx="267652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2998444" y="5135660"/>
            <a:ext cx="2686050" cy="170497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457200" y="894270"/>
            <a:ext cx="8229600" cy="116313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3600"/>
              <a:buFont typeface="Palatino Linotype"/>
              <a:buNone/>
            </a:pPr>
            <a:r>
              <a:rPr lang="en-US" sz="3600"/>
              <a:t>Medicare Part C</a:t>
            </a:r>
            <a:br>
              <a:rPr lang="en-US" sz="3600"/>
            </a:br>
            <a:r>
              <a:rPr lang="en-US" sz="3600"/>
              <a:t>(Medicare Advantage)</a:t>
            </a:r>
            <a:endParaRPr/>
          </a:p>
        </p:txBody>
      </p:sp>
      <p:sp>
        <p:nvSpPr>
          <p:cNvPr id="203" name="Google Shape;203;p12"/>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rgbClr val="76420D"/>
              </a:buClr>
              <a:buSzPct val="100000"/>
              <a:buChar char="•"/>
            </a:pPr>
            <a:r>
              <a:rPr lang="en-US"/>
              <a:t>Not really a part, but a compilation of A, B, &amp; D</a:t>
            </a:r>
            <a:endParaRPr/>
          </a:p>
          <a:p>
            <a:pPr marL="342900" lvl="0" indent="-201930" algn="l" rtl="0">
              <a:spcBef>
                <a:spcPts val="444"/>
              </a:spcBef>
              <a:spcAft>
                <a:spcPts val="0"/>
              </a:spcAft>
              <a:buClr>
                <a:srgbClr val="76420D"/>
              </a:buClr>
              <a:buSzPct val="100000"/>
              <a:buNone/>
            </a:pPr>
            <a:endParaRPr/>
          </a:p>
          <a:p>
            <a:pPr marL="342900" lvl="0" indent="-342900" algn="l" rtl="0">
              <a:lnSpc>
                <a:spcPct val="80000"/>
              </a:lnSpc>
              <a:spcBef>
                <a:spcPts val="444"/>
              </a:spcBef>
              <a:spcAft>
                <a:spcPts val="0"/>
              </a:spcAft>
              <a:buClr>
                <a:srgbClr val="76420D"/>
              </a:buClr>
              <a:buSzPct val="100000"/>
              <a:buChar char="•"/>
            </a:pPr>
            <a:r>
              <a:rPr lang="en-US"/>
              <a:t>Managed Care for Medicare Beneficiaries</a:t>
            </a:r>
            <a:endParaRPr/>
          </a:p>
          <a:p>
            <a:pPr marL="342900" lvl="0" indent="-201930" algn="l" rtl="0">
              <a:lnSpc>
                <a:spcPct val="80000"/>
              </a:lnSpc>
              <a:spcBef>
                <a:spcPts val="444"/>
              </a:spcBef>
              <a:spcAft>
                <a:spcPts val="0"/>
              </a:spcAft>
              <a:buClr>
                <a:srgbClr val="76420D"/>
              </a:buClr>
              <a:buSzPct val="100000"/>
              <a:buNone/>
            </a:pPr>
            <a:endParaRPr/>
          </a:p>
          <a:p>
            <a:pPr marL="342900" lvl="0" indent="-342900" algn="l" rtl="0">
              <a:lnSpc>
                <a:spcPct val="80000"/>
              </a:lnSpc>
              <a:spcBef>
                <a:spcPts val="444"/>
              </a:spcBef>
              <a:spcAft>
                <a:spcPts val="0"/>
              </a:spcAft>
              <a:buClr>
                <a:srgbClr val="76420D"/>
              </a:buClr>
              <a:buSzPct val="100000"/>
              <a:buChar char="•"/>
            </a:pPr>
            <a:r>
              <a:rPr lang="en-US"/>
              <a:t>Combined Medicare coverage and prescription drug coverage</a:t>
            </a:r>
            <a:endParaRPr/>
          </a:p>
          <a:p>
            <a:pPr marL="342900" lvl="0" indent="-201930" algn="l" rtl="0">
              <a:lnSpc>
                <a:spcPct val="80000"/>
              </a:lnSpc>
              <a:spcBef>
                <a:spcPts val="444"/>
              </a:spcBef>
              <a:spcAft>
                <a:spcPts val="0"/>
              </a:spcAft>
              <a:buClr>
                <a:srgbClr val="76420D"/>
              </a:buClr>
              <a:buSzPct val="100000"/>
              <a:buNone/>
            </a:pPr>
            <a:endParaRPr/>
          </a:p>
          <a:p>
            <a:pPr marL="342900" lvl="0" indent="-342900" algn="l" rtl="0">
              <a:lnSpc>
                <a:spcPct val="80000"/>
              </a:lnSpc>
              <a:spcBef>
                <a:spcPts val="444"/>
              </a:spcBef>
              <a:spcAft>
                <a:spcPts val="0"/>
              </a:spcAft>
              <a:buClr>
                <a:srgbClr val="76420D"/>
              </a:buClr>
              <a:buSzPct val="100000"/>
              <a:buChar char="•"/>
            </a:pPr>
            <a:r>
              <a:rPr lang="en-US"/>
              <a:t>“Special” Plans for full DUAL ELIGIBLES</a:t>
            </a:r>
            <a:endParaRPr/>
          </a:p>
          <a:p>
            <a:pPr marL="342900" lvl="0" indent="-342900" algn="l" rtl="0">
              <a:lnSpc>
                <a:spcPct val="80000"/>
              </a:lnSpc>
              <a:spcBef>
                <a:spcPts val="444"/>
              </a:spcBef>
              <a:spcAft>
                <a:spcPts val="0"/>
              </a:spcAft>
              <a:buClr>
                <a:srgbClr val="76420D"/>
              </a:buClr>
              <a:buSzPct val="100000"/>
              <a:buNone/>
            </a:pPr>
            <a:r>
              <a:rPr lang="en-US"/>
              <a:t>		 (Medicare and Medicaid) a/k/a</a:t>
            </a:r>
            <a:endParaRPr/>
          </a:p>
          <a:p>
            <a:pPr marL="342900" lvl="0" indent="-342900" algn="ctr" rtl="0">
              <a:lnSpc>
                <a:spcPct val="80000"/>
              </a:lnSpc>
              <a:spcBef>
                <a:spcPts val="444"/>
              </a:spcBef>
              <a:spcAft>
                <a:spcPts val="0"/>
              </a:spcAft>
              <a:buClr>
                <a:srgbClr val="76420D"/>
              </a:buClr>
              <a:buSzPct val="100000"/>
              <a:buNone/>
            </a:pPr>
            <a:r>
              <a:rPr lang="en-US"/>
              <a:t>“SPECIAL NEEDS PLANS”</a:t>
            </a:r>
            <a:endParaRPr/>
          </a:p>
          <a:p>
            <a:pPr marL="342900" lvl="0" indent="-342900" algn="l" rtl="0">
              <a:lnSpc>
                <a:spcPct val="80000"/>
              </a:lnSpc>
              <a:spcBef>
                <a:spcPts val="444"/>
              </a:spcBef>
              <a:spcAft>
                <a:spcPts val="0"/>
              </a:spcAft>
              <a:buClr>
                <a:srgbClr val="76420D"/>
              </a:buClr>
              <a:buSzPct val="100000"/>
              <a:buNone/>
            </a:pPr>
            <a:endParaRPr/>
          </a:p>
          <a:p>
            <a:pPr marL="342900" lvl="0" indent="-342900" algn="l" rtl="0">
              <a:lnSpc>
                <a:spcPct val="80000"/>
              </a:lnSpc>
              <a:spcBef>
                <a:spcPts val="444"/>
              </a:spcBef>
              <a:spcAft>
                <a:spcPts val="0"/>
              </a:spcAft>
              <a:buClr>
                <a:srgbClr val="76420D"/>
              </a:buClr>
              <a:buSzPct val="100000"/>
              <a:buNone/>
            </a:pPr>
            <a:r>
              <a:rPr lang="en-US" b="1" u="sng"/>
              <a:t>Why would you enroll in a Medicare Managed Care Plan?</a:t>
            </a:r>
            <a:endParaRPr/>
          </a:p>
          <a:p>
            <a:pPr marL="342900" lvl="0" indent="-201930" algn="l" rtl="0">
              <a:spcBef>
                <a:spcPts val="444"/>
              </a:spcBef>
              <a:spcAft>
                <a:spcPts val="0"/>
              </a:spcAft>
              <a:buClr>
                <a:srgbClr val="76420D"/>
              </a:buClr>
              <a:buSzPct val="100000"/>
              <a:buNone/>
            </a:pPr>
            <a:endParaRPr/>
          </a:p>
        </p:txBody>
      </p:sp>
      <p:sp>
        <p:nvSpPr>
          <p:cNvPr id="204" name="Google Shape;204;p1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t>Part C (Medicare Advantage)</a:t>
            </a:r>
            <a:endParaRPr dirty="0"/>
          </a:p>
        </p:txBody>
      </p:sp>
      <p:sp>
        <p:nvSpPr>
          <p:cNvPr id="195" name="Google Shape;195;p11"/>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Medicare Advantage Plan with Prescription Coverage . . . Which brings us to Part C.</a:t>
            </a:r>
            <a:endParaRPr dirty="0"/>
          </a:p>
          <a:p>
            <a:pPr marL="342900" lvl="0" indent="-190500" algn="l" rtl="0">
              <a:spcBef>
                <a:spcPts val="480"/>
              </a:spcBef>
              <a:spcAft>
                <a:spcPts val="0"/>
              </a:spcAft>
              <a:buClr>
                <a:srgbClr val="76420D"/>
              </a:buClr>
              <a:buSzPts val="2400"/>
              <a:buNone/>
            </a:pPr>
            <a:endParaRPr dirty="0"/>
          </a:p>
        </p:txBody>
      </p:sp>
      <p:sp>
        <p:nvSpPr>
          <p:cNvPr id="196" name="Google Shape;196;p1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197" name="Google Shape;197;p11"/>
          <p:cNvPicPr preferRelativeResize="0"/>
          <p:nvPr/>
        </p:nvPicPr>
        <p:blipFill rotWithShape="1">
          <a:blip r:embed="rId3">
            <a:alphaModFix/>
          </a:blip>
          <a:srcRect/>
          <a:stretch/>
        </p:blipFill>
        <p:spPr>
          <a:xfrm>
            <a:off x="1047193" y="3241588"/>
            <a:ext cx="3414712" cy="2188407"/>
          </a:xfrm>
          <a:prstGeom prst="rect">
            <a:avLst/>
          </a:prstGeom>
          <a:noFill/>
          <a:ln>
            <a:noFill/>
          </a:ln>
        </p:spPr>
      </p:pic>
      <p:sp>
        <p:nvSpPr>
          <p:cNvPr id="4" name="AutoShape 6" descr="Aetna Medicare PPO pla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stretch>
            <a:fillRect/>
          </a:stretch>
        </p:blipFill>
        <p:spPr>
          <a:xfrm>
            <a:off x="5850015" y="4969927"/>
            <a:ext cx="2695575" cy="1695450"/>
          </a:xfrm>
          <a:prstGeom prst="rect">
            <a:avLst/>
          </a:prstGeom>
        </p:spPr>
      </p:pic>
      <p:pic>
        <p:nvPicPr>
          <p:cNvPr id="1036" name="Picture 12" descr="https://www.healthnetworksolutions.net/images/Allwell-ID-Car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51" y="5047736"/>
            <a:ext cx="5301219" cy="175517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heck online eligibility at EVERY VISI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1395" y="3342760"/>
            <a:ext cx="2676525" cy="17049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2998444" y="5135660"/>
            <a:ext cx="2686050" cy="1704975"/>
          </a:xfrm>
          <a:prstGeom prst="rect">
            <a:avLst/>
          </a:prstGeom>
        </p:spPr>
      </p:pic>
    </p:spTree>
    <p:extLst>
      <p:ext uri="{BB962C8B-B14F-4D97-AF65-F5344CB8AC3E}">
        <p14:creationId xmlns:p14="http://schemas.microsoft.com/office/powerpoint/2010/main" val="1991839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457200" y="894270"/>
            <a:ext cx="8229600" cy="1050440"/>
          </a:xfrm>
          <a:prstGeom prst="rect">
            <a:avLst/>
          </a:prstGeom>
          <a:noFill/>
          <a:ln>
            <a:noFill/>
          </a:ln>
        </p:spPr>
        <p:txBody>
          <a:bodyPr spcFirstLastPara="1" wrap="square" lIns="91425" tIns="45700" rIns="91425" bIns="45700" anchor="b" anchorCtr="0">
            <a:noAutofit/>
          </a:bodyPr>
          <a:lstStyle/>
          <a:p>
            <a:pPr marL="0" lvl="0" indent="0" algn="ctr" rtl="0">
              <a:lnSpc>
                <a:spcPct val="145000"/>
              </a:lnSpc>
              <a:spcBef>
                <a:spcPts val="0"/>
              </a:spcBef>
              <a:spcAft>
                <a:spcPts val="0"/>
              </a:spcAft>
              <a:buClr>
                <a:srgbClr val="B16314"/>
              </a:buClr>
              <a:buSzPts val="4000"/>
              <a:buFont typeface="Palatino Linotype"/>
              <a:buNone/>
            </a:pPr>
            <a:r>
              <a:rPr lang="en-US" sz="4000"/>
              <a:t>Medicare Enrollment Limitations</a:t>
            </a:r>
            <a:endParaRPr/>
          </a:p>
        </p:txBody>
      </p:sp>
      <p:sp>
        <p:nvSpPr>
          <p:cNvPr id="210" name="Google Shape;210;p13"/>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Clr>
                <a:srgbClr val="76420D"/>
              </a:buClr>
              <a:buSzPct val="100000"/>
              <a:buNone/>
            </a:pPr>
            <a:r>
              <a:rPr lang="en-US"/>
              <a:t>If a person does not enroll in Part A or B or D when first eligible, they may face </a:t>
            </a:r>
            <a:r>
              <a:rPr lang="en-US" b="1"/>
              <a:t>penalties, delays, and increased premiums</a:t>
            </a:r>
            <a:r>
              <a:rPr lang="en-US"/>
              <a:t>.  </a:t>
            </a:r>
            <a:endParaRPr/>
          </a:p>
          <a:p>
            <a:pPr marL="342900" lvl="0" indent="-342900" algn="l" rtl="0">
              <a:spcBef>
                <a:spcPts val="444"/>
              </a:spcBef>
              <a:spcAft>
                <a:spcPts val="0"/>
              </a:spcAft>
              <a:buClr>
                <a:srgbClr val="76420D"/>
              </a:buClr>
              <a:buSzPct val="100000"/>
              <a:buChar char="•"/>
            </a:pPr>
            <a:r>
              <a:rPr lang="en-US"/>
              <a:t>Part A/B Enrollment:</a:t>
            </a:r>
            <a:endParaRPr/>
          </a:p>
          <a:p>
            <a:pPr marL="742950" lvl="1" indent="-285750" algn="l" rtl="0">
              <a:spcBef>
                <a:spcPts val="296"/>
              </a:spcBef>
              <a:spcAft>
                <a:spcPts val="0"/>
              </a:spcAft>
              <a:buClr>
                <a:srgbClr val="76420D"/>
              </a:buClr>
              <a:buSzPct val="100000"/>
              <a:buChar char="o"/>
            </a:pPr>
            <a:r>
              <a:rPr lang="en-US"/>
              <a:t>Initial Enrollment Period: 3 months before and 3 months after turn 65, or automatic after 24 months of SSD</a:t>
            </a:r>
            <a:endParaRPr/>
          </a:p>
          <a:p>
            <a:pPr marL="742950" lvl="1" indent="-285750" algn="l" rtl="0">
              <a:spcBef>
                <a:spcPts val="296"/>
              </a:spcBef>
              <a:spcAft>
                <a:spcPts val="0"/>
              </a:spcAft>
              <a:buClr>
                <a:srgbClr val="76420D"/>
              </a:buClr>
              <a:buSzPct val="100000"/>
              <a:buChar char="o"/>
            </a:pPr>
            <a:r>
              <a:rPr lang="en-US"/>
              <a:t>General Enrollment: January – March, coverage starting July</a:t>
            </a:r>
            <a:endParaRPr/>
          </a:p>
          <a:p>
            <a:pPr marL="342900" lvl="0" indent="-342900" algn="l" rtl="0">
              <a:spcBef>
                <a:spcPts val="444"/>
              </a:spcBef>
              <a:spcAft>
                <a:spcPts val="0"/>
              </a:spcAft>
              <a:buClr>
                <a:srgbClr val="76420D"/>
              </a:buClr>
              <a:buSzPct val="100000"/>
              <a:buChar char="•"/>
            </a:pPr>
            <a:r>
              <a:rPr lang="en-US"/>
              <a:t>Part D Enrollment:</a:t>
            </a:r>
            <a:endParaRPr/>
          </a:p>
          <a:p>
            <a:pPr marL="742950" lvl="1" indent="-285750" algn="l" rtl="0">
              <a:spcBef>
                <a:spcPts val="296"/>
              </a:spcBef>
              <a:spcAft>
                <a:spcPts val="0"/>
              </a:spcAft>
              <a:buClr>
                <a:srgbClr val="76420D"/>
              </a:buClr>
              <a:buSzPct val="100000"/>
              <a:buChar char="o"/>
            </a:pPr>
            <a:r>
              <a:rPr lang="en-US"/>
              <a:t>Open Enrollment: October 15 – December 7; changes take effect Jan. 1</a:t>
            </a:r>
            <a:endParaRPr/>
          </a:p>
          <a:p>
            <a:pPr marL="742950" lvl="1" indent="-191769" algn="l" rtl="0">
              <a:spcBef>
                <a:spcPts val="296"/>
              </a:spcBef>
              <a:spcAft>
                <a:spcPts val="0"/>
              </a:spcAft>
              <a:buClr>
                <a:srgbClr val="76420D"/>
              </a:buClr>
              <a:buSzPct val="100000"/>
              <a:buNone/>
            </a:pPr>
            <a:endParaRPr/>
          </a:p>
          <a:p>
            <a:pPr marL="342900" lvl="0" indent="-342900" algn="l" rtl="0">
              <a:spcBef>
                <a:spcPts val="444"/>
              </a:spcBef>
              <a:spcAft>
                <a:spcPts val="0"/>
              </a:spcAft>
              <a:buClr>
                <a:srgbClr val="76420D"/>
              </a:buClr>
              <a:buSzPct val="100000"/>
              <a:buChar char="•"/>
            </a:pPr>
            <a:r>
              <a:rPr lang="en-US"/>
              <a:t>Medicare Advantage Enrollment (Part C):</a:t>
            </a:r>
            <a:endParaRPr/>
          </a:p>
          <a:p>
            <a:pPr marL="742950" lvl="1" indent="-285750" algn="l" rtl="0">
              <a:spcBef>
                <a:spcPts val="296"/>
              </a:spcBef>
              <a:spcAft>
                <a:spcPts val="0"/>
              </a:spcAft>
              <a:buClr>
                <a:srgbClr val="76420D"/>
              </a:buClr>
              <a:buSzPct val="100000"/>
              <a:buChar char="o"/>
            </a:pPr>
            <a:r>
              <a:rPr lang="en-US"/>
              <a:t>Open Enrollment: October 15 – December 7; changes take effect Jan. 1</a:t>
            </a:r>
            <a:endParaRPr/>
          </a:p>
          <a:p>
            <a:pPr marL="742950" lvl="1" indent="-285750" algn="l" rtl="0">
              <a:spcBef>
                <a:spcPts val="296"/>
              </a:spcBef>
              <a:spcAft>
                <a:spcPts val="0"/>
              </a:spcAft>
              <a:buClr>
                <a:srgbClr val="76420D"/>
              </a:buClr>
              <a:buSzPct val="100000"/>
              <a:buChar char="o"/>
            </a:pPr>
            <a:r>
              <a:rPr lang="en-US"/>
              <a:t>Disenrollment to original Medicare: January 1 to February 14.</a:t>
            </a:r>
            <a:endParaRPr/>
          </a:p>
          <a:p>
            <a:pPr marL="342900" lvl="0" indent="-201930" algn="l" rtl="0">
              <a:spcBef>
                <a:spcPts val="444"/>
              </a:spcBef>
              <a:spcAft>
                <a:spcPts val="0"/>
              </a:spcAft>
              <a:buClr>
                <a:srgbClr val="76420D"/>
              </a:buClr>
              <a:buSzPct val="100000"/>
              <a:buNone/>
            </a:pPr>
            <a:endParaRPr/>
          </a:p>
          <a:p>
            <a:pPr marL="342900" lvl="0" indent="-201930" algn="l" rtl="0">
              <a:spcBef>
                <a:spcPts val="444"/>
              </a:spcBef>
              <a:spcAft>
                <a:spcPts val="0"/>
              </a:spcAft>
              <a:buClr>
                <a:srgbClr val="76420D"/>
              </a:buClr>
              <a:buSzPct val="100000"/>
              <a:buNone/>
            </a:pPr>
            <a:endParaRPr/>
          </a:p>
        </p:txBody>
      </p:sp>
      <p:sp>
        <p:nvSpPr>
          <p:cNvPr id="211" name="Google Shape;211;p1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800"/>
              <a:buFont typeface="Palatino Linotype"/>
              <a:buNone/>
            </a:pPr>
            <a:r>
              <a:rPr lang="en-US"/>
              <a:t>Medicare and Medicaid:</a:t>
            </a:r>
            <a:br>
              <a:rPr lang="en-US"/>
            </a:br>
            <a:r>
              <a:rPr lang="en-US"/>
              <a:t>* Buy-in Program</a:t>
            </a:r>
            <a:br>
              <a:rPr lang="en-US"/>
            </a:br>
            <a:r>
              <a:rPr lang="en-US"/>
              <a:t>*Dual Eligibles</a:t>
            </a:r>
            <a:endParaRPr/>
          </a:p>
        </p:txBody>
      </p:sp>
      <p:sp>
        <p:nvSpPr>
          <p:cNvPr id="224" name="Google Shape;224;p15"/>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225" name="Google Shape;225;p1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457200" y="894270"/>
            <a:ext cx="8229600" cy="108693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3200"/>
              <a:buFont typeface="Palatino Linotype"/>
              <a:buNone/>
            </a:pPr>
            <a:r>
              <a:rPr lang="en-US" sz="3200"/>
              <a:t>Help for Medicare Beneficiaries:</a:t>
            </a:r>
            <a:br>
              <a:rPr lang="en-US" sz="3200"/>
            </a:br>
            <a:r>
              <a:rPr lang="en-US" sz="3200"/>
              <a:t>Buy-In</a:t>
            </a:r>
            <a:endParaRPr/>
          </a:p>
        </p:txBody>
      </p:sp>
      <p:sp>
        <p:nvSpPr>
          <p:cNvPr id="231" name="Google Shape;231;p16"/>
          <p:cNvSpPr txBox="1">
            <a:spLocks noGrp="1"/>
          </p:cNvSpPr>
          <p:nvPr>
            <p:ph type="body" idx="1"/>
          </p:nvPr>
        </p:nvSpPr>
        <p:spPr>
          <a:xfrm>
            <a:off x="457200" y="2362200"/>
            <a:ext cx="8229600" cy="37639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76420D"/>
              </a:buClr>
              <a:buSzPts val="2400"/>
              <a:buChar char="•"/>
            </a:pPr>
            <a:r>
              <a:rPr lang="en-US"/>
              <a:t>Although Medicare is a Social Security Administration benefit, Pennsylvania’s Department of Human Services has several programs to cover Medicare costs:</a:t>
            </a:r>
            <a:endParaRPr/>
          </a:p>
          <a:p>
            <a:pPr marL="742950" lvl="1" indent="-285750" algn="l" rtl="0">
              <a:spcBef>
                <a:spcPts val="320"/>
              </a:spcBef>
              <a:spcAft>
                <a:spcPts val="0"/>
              </a:spcAft>
              <a:buClr>
                <a:srgbClr val="76420D"/>
              </a:buClr>
              <a:buSzPts val="1600"/>
              <a:buChar char="o"/>
            </a:pPr>
            <a:r>
              <a:rPr lang="en-US"/>
              <a:t>Premiums</a:t>
            </a:r>
            <a:endParaRPr/>
          </a:p>
          <a:p>
            <a:pPr marL="742950" lvl="1" indent="-285750" algn="l" rtl="0">
              <a:spcBef>
                <a:spcPts val="320"/>
              </a:spcBef>
              <a:spcAft>
                <a:spcPts val="0"/>
              </a:spcAft>
              <a:buClr>
                <a:srgbClr val="76420D"/>
              </a:buClr>
              <a:buSzPts val="1600"/>
              <a:buChar char="o"/>
            </a:pPr>
            <a:r>
              <a:rPr lang="en-US"/>
              <a:t>Co-pays</a:t>
            </a:r>
            <a:endParaRPr/>
          </a:p>
          <a:p>
            <a:pPr marL="742950" lvl="1" indent="-285750" algn="l" rtl="0">
              <a:spcBef>
                <a:spcPts val="320"/>
              </a:spcBef>
              <a:spcAft>
                <a:spcPts val="0"/>
              </a:spcAft>
              <a:buClr>
                <a:srgbClr val="76420D"/>
              </a:buClr>
              <a:buSzPts val="1600"/>
              <a:buChar char="o"/>
            </a:pPr>
            <a:r>
              <a:rPr lang="en-US"/>
              <a:t>Deductibles</a:t>
            </a:r>
            <a:endParaRPr/>
          </a:p>
          <a:p>
            <a:pPr marL="342900" lvl="0" indent="-342900" algn="l" rtl="0">
              <a:spcBef>
                <a:spcPts val="480"/>
              </a:spcBef>
              <a:spcAft>
                <a:spcPts val="0"/>
              </a:spcAft>
              <a:buClr>
                <a:srgbClr val="76420D"/>
              </a:buClr>
              <a:buSzPts val="2400"/>
              <a:buChar char="•"/>
            </a:pPr>
            <a:r>
              <a:rPr lang="en-US"/>
              <a:t>The programs are generally called </a:t>
            </a:r>
            <a:r>
              <a:rPr lang="en-US" b="1"/>
              <a:t>Buy-in</a:t>
            </a:r>
            <a:r>
              <a:rPr lang="en-US"/>
              <a:t> (also called Medicare Savings Program– MSP)</a:t>
            </a:r>
            <a:endParaRPr/>
          </a:p>
          <a:p>
            <a:pPr marL="742950" lvl="1" indent="-285750" algn="l" rtl="0">
              <a:spcBef>
                <a:spcPts val="320"/>
              </a:spcBef>
              <a:spcAft>
                <a:spcPts val="0"/>
              </a:spcAft>
              <a:buClr>
                <a:srgbClr val="76420D"/>
              </a:buClr>
              <a:buSzPts val="1600"/>
              <a:buChar char="o"/>
            </a:pPr>
            <a:r>
              <a:rPr lang="en-US"/>
              <a:t>QMB</a:t>
            </a:r>
            <a:endParaRPr/>
          </a:p>
          <a:p>
            <a:pPr marL="742950" lvl="1" indent="-285750" algn="l" rtl="0">
              <a:spcBef>
                <a:spcPts val="320"/>
              </a:spcBef>
              <a:spcAft>
                <a:spcPts val="0"/>
              </a:spcAft>
              <a:buClr>
                <a:srgbClr val="76420D"/>
              </a:buClr>
              <a:buSzPts val="1600"/>
              <a:buChar char="o"/>
            </a:pPr>
            <a:r>
              <a:rPr lang="en-US"/>
              <a:t>SLMB</a:t>
            </a:r>
            <a:endParaRPr/>
          </a:p>
          <a:p>
            <a:pPr marL="742950" lvl="1" indent="-285750" algn="l" rtl="0">
              <a:spcBef>
                <a:spcPts val="320"/>
              </a:spcBef>
              <a:spcAft>
                <a:spcPts val="0"/>
              </a:spcAft>
              <a:buClr>
                <a:srgbClr val="76420D"/>
              </a:buClr>
              <a:buSzPts val="1600"/>
              <a:buChar char="o"/>
            </a:pPr>
            <a:r>
              <a:rPr lang="en-US"/>
              <a:t>QI</a:t>
            </a:r>
            <a:endParaRPr/>
          </a:p>
        </p:txBody>
      </p:sp>
      <p:sp>
        <p:nvSpPr>
          <p:cNvPr id="232" name="Google Shape;232;p1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3200"/>
              <a:buFont typeface="Palatino Linotype"/>
              <a:buNone/>
            </a:pPr>
            <a:r>
              <a:rPr lang="en-US" sz="3200"/>
              <a:t>Qualified Medicare Beneficiary</a:t>
            </a:r>
            <a:br>
              <a:rPr lang="en-US" sz="3200"/>
            </a:br>
            <a:r>
              <a:rPr lang="en-US" sz="3200"/>
              <a:t>QMB</a:t>
            </a:r>
            <a:endParaRPr/>
          </a:p>
        </p:txBody>
      </p:sp>
      <p:sp>
        <p:nvSpPr>
          <p:cNvPr id="238" name="Google Shape;238;p17"/>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lnSpc>
                <a:spcPct val="90000"/>
              </a:lnSpc>
              <a:spcBef>
                <a:spcPts val="0"/>
              </a:spcBef>
              <a:spcAft>
                <a:spcPts val="0"/>
              </a:spcAft>
              <a:buClr>
                <a:srgbClr val="76420D"/>
              </a:buClr>
              <a:buSzPts val="2400"/>
              <a:buNone/>
            </a:pPr>
            <a:r>
              <a:rPr lang="en-US" dirty="0"/>
              <a:t>100% Federal Poverty Income Level</a:t>
            </a:r>
            <a:endParaRPr dirty="0"/>
          </a:p>
          <a:p>
            <a:pPr marL="342900" lvl="0" indent="-342900" algn="l" rtl="0">
              <a:lnSpc>
                <a:spcPct val="90000"/>
              </a:lnSpc>
              <a:spcBef>
                <a:spcPts val="480"/>
              </a:spcBef>
              <a:spcAft>
                <a:spcPts val="0"/>
              </a:spcAft>
              <a:buClr>
                <a:srgbClr val="76420D"/>
              </a:buClr>
              <a:buSzPts val="2400"/>
              <a:buNone/>
            </a:pPr>
            <a:endParaRPr dirty="0"/>
          </a:p>
          <a:p>
            <a:pPr marL="342900" lvl="0" indent="-342900" algn="ctr" rtl="0">
              <a:lnSpc>
                <a:spcPct val="90000"/>
              </a:lnSpc>
              <a:spcBef>
                <a:spcPts val="480"/>
              </a:spcBef>
              <a:spcAft>
                <a:spcPts val="0"/>
              </a:spcAft>
              <a:buClr>
                <a:srgbClr val="76420D"/>
              </a:buClr>
              <a:buSzPts val="2400"/>
              <a:buNone/>
            </a:pPr>
            <a:r>
              <a:rPr lang="en-US" dirty="0"/>
              <a:t>(</a:t>
            </a:r>
            <a:r>
              <a:rPr lang="en-US" dirty="0" smtClean="0"/>
              <a:t>2022 </a:t>
            </a:r>
            <a:r>
              <a:rPr lang="en-US" dirty="0"/>
              <a:t>- $</a:t>
            </a:r>
            <a:r>
              <a:rPr lang="en-US" dirty="0" smtClean="0"/>
              <a:t>1,133 </a:t>
            </a:r>
            <a:r>
              <a:rPr lang="en-US" dirty="0"/>
              <a:t>for 1 person; $</a:t>
            </a:r>
            <a:r>
              <a:rPr lang="en-US" dirty="0" smtClean="0"/>
              <a:t>1,526 </a:t>
            </a:r>
            <a:r>
              <a:rPr lang="en-US" dirty="0"/>
              <a:t>for couple)</a:t>
            </a:r>
            <a:endParaRPr dirty="0"/>
          </a:p>
          <a:p>
            <a:pPr marL="342900" lvl="0" indent="-342900" algn="l" rtl="0">
              <a:lnSpc>
                <a:spcPct val="90000"/>
              </a:lnSpc>
              <a:spcBef>
                <a:spcPts val="480"/>
              </a:spcBef>
              <a:spcAft>
                <a:spcPts val="0"/>
              </a:spcAft>
              <a:buClr>
                <a:srgbClr val="76420D"/>
              </a:buClr>
              <a:buSzPts val="2400"/>
              <a:buNone/>
            </a:pPr>
            <a:endParaRPr dirty="0"/>
          </a:p>
          <a:p>
            <a:pPr marL="342900" lvl="0" indent="-342900" algn="ctr" rtl="0">
              <a:lnSpc>
                <a:spcPct val="90000"/>
              </a:lnSpc>
              <a:spcBef>
                <a:spcPts val="480"/>
              </a:spcBef>
              <a:spcAft>
                <a:spcPts val="0"/>
              </a:spcAft>
              <a:buClr>
                <a:srgbClr val="76420D"/>
              </a:buClr>
              <a:buSzPts val="2400"/>
              <a:buNone/>
            </a:pPr>
            <a:r>
              <a:rPr lang="en-US" dirty="0"/>
              <a:t>SSI Counting Rules</a:t>
            </a:r>
            <a:endParaRPr dirty="0"/>
          </a:p>
          <a:p>
            <a:pPr marL="342900" lvl="0" indent="-342900" algn="ctr" rtl="0">
              <a:lnSpc>
                <a:spcPct val="90000"/>
              </a:lnSpc>
              <a:spcBef>
                <a:spcPts val="480"/>
              </a:spcBef>
              <a:spcAft>
                <a:spcPts val="0"/>
              </a:spcAft>
              <a:buClr>
                <a:srgbClr val="76420D"/>
              </a:buClr>
              <a:buSzPts val="2400"/>
              <a:buNone/>
            </a:pPr>
            <a:endParaRPr dirty="0"/>
          </a:p>
          <a:p>
            <a:pPr marL="342900" lvl="0" indent="-342900" algn="ctr" rtl="0">
              <a:lnSpc>
                <a:spcPct val="90000"/>
              </a:lnSpc>
              <a:spcBef>
                <a:spcPts val="480"/>
              </a:spcBef>
              <a:spcAft>
                <a:spcPts val="0"/>
              </a:spcAft>
              <a:buClr>
                <a:srgbClr val="76420D"/>
              </a:buClr>
              <a:buSzPts val="2400"/>
              <a:buNone/>
            </a:pPr>
            <a:r>
              <a:rPr lang="en-US" u="sng" dirty="0" smtClean="0"/>
              <a:t>2022 </a:t>
            </a:r>
            <a:r>
              <a:rPr lang="en-US" u="sng" dirty="0"/>
              <a:t>Asset limits:</a:t>
            </a:r>
            <a:endParaRPr dirty="0"/>
          </a:p>
          <a:p>
            <a:pPr marL="342900" lvl="0" indent="-342900" algn="ctr" rtl="0">
              <a:lnSpc>
                <a:spcPct val="90000"/>
              </a:lnSpc>
              <a:spcBef>
                <a:spcPts val="480"/>
              </a:spcBef>
              <a:spcAft>
                <a:spcPts val="0"/>
              </a:spcAft>
              <a:buClr>
                <a:srgbClr val="76420D"/>
              </a:buClr>
              <a:buSzPts val="2400"/>
              <a:buNone/>
            </a:pPr>
            <a:r>
              <a:rPr lang="en-US" dirty="0" smtClean="0"/>
              <a:t>$8,400 </a:t>
            </a:r>
            <a:r>
              <a:rPr lang="en-US" dirty="0"/>
              <a:t>- single</a:t>
            </a:r>
            <a:endParaRPr dirty="0"/>
          </a:p>
          <a:p>
            <a:pPr marL="342900" lvl="0" indent="-342900" algn="ctr" rtl="0">
              <a:lnSpc>
                <a:spcPct val="90000"/>
              </a:lnSpc>
              <a:spcBef>
                <a:spcPts val="480"/>
              </a:spcBef>
              <a:spcAft>
                <a:spcPts val="0"/>
              </a:spcAft>
              <a:buClr>
                <a:srgbClr val="76420D"/>
              </a:buClr>
              <a:buSzPts val="2400"/>
              <a:buNone/>
            </a:pPr>
            <a:r>
              <a:rPr lang="en-US" dirty="0"/>
              <a:t>$</a:t>
            </a:r>
            <a:r>
              <a:rPr lang="en-US" dirty="0" smtClean="0"/>
              <a:t>12,600 </a:t>
            </a:r>
            <a:r>
              <a:rPr lang="en-US" dirty="0"/>
              <a:t>- couple</a:t>
            </a:r>
            <a:endParaRPr dirty="0"/>
          </a:p>
          <a:p>
            <a:pPr marL="0" lvl="0" indent="0" algn="ctr" rtl="0">
              <a:lnSpc>
                <a:spcPct val="90000"/>
              </a:lnSpc>
              <a:spcBef>
                <a:spcPts val="480"/>
              </a:spcBef>
              <a:spcAft>
                <a:spcPts val="0"/>
              </a:spcAft>
              <a:buClr>
                <a:srgbClr val="76420D"/>
              </a:buClr>
              <a:buSzPts val="2400"/>
              <a:buNone/>
            </a:pPr>
            <a:r>
              <a:rPr lang="en-US" dirty="0"/>
              <a:t>	(plus up to $1,500 burial set aside)</a:t>
            </a:r>
            <a:endParaRPr dirty="0"/>
          </a:p>
          <a:p>
            <a:pPr marL="342900" lvl="0" indent="-190500" algn="l" rtl="0">
              <a:spcBef>
                <a:spcPts val="480"/>
              </a:spcBef>
              <a:spcAft>
                <a:spcPts val="0"/>
              </a:spcAft>
              <a:buClr>
                <a:srgbClr val="76420D"/>
              </a:buClr>
              <a:buSzPts val="2400"/>
              <a:buNone/>
            </a:pPr>
            <a:endParaRPr dirty="0"/>
          </a:p>
        </p:txBody>
      </p:sp>
      <p:sp>
        <p:nvSpPr>
          <p:cNvPr id="239" name="Google Shape;239;p1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animEffect transition="in" filter="fade">
                                      <p:cBhvr>
                                        <p:cTn id="7" dur="500"/>
                                        <p:tgtEl>
                                          <p:spTgt spid="2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8">
                                            <p:txEl>
                                              <p:pRg st="2" end="2"/>
                                            </p:txEl>
                                          </p:spTgt>
                                        </p:tgtEl>
                                        <p:attrNameLst>
                                          <p:attrName>style.visibility</p:attrName>
                                        </p:attrNameLst>
                                      </p:cBhvr>
                                      <p:to>
                                        <p:strVal val="visible"/>
                                      </p:to>
                                    </p:set>
                                    <p:animEffect transition="in" filter="fade">
                                      <p:cBhvr>
                                        <p:cTn id="12" dur="500"/>
                                        <p:tgtEl>
                                          <p:spTgt spid="23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8">
                                            <p:txEl>
                                              <p:pRg st="4" end="4"/>
                                            </p:txEl>
                                          </p:spTgt>
                                        </p:tgtEl>
                                        <p:attrNameLst>
                                          <p:attrName>style.visibility</p:attrName>
                                        </p:attrNameLst>
                                      </p:cBhvr>
                                      <p:to>
                                        <p:strVal val="visible"/>
                                      </p:to>
                                    </p:set>
                                    <p:animEffect transition="in" filter="fade">
                                      <p:cBhvr>
                                        <p:cTn id="17" dur="500"/>
                                        <p:tgtEl>
                                          <p:spTgt spid="23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8">
                                            <p:txEl>
                                              <p:pRg st="6" end="6"/>
                                            </p:txEl>
                                          </p:spTgt>
                                        </p:tgtEl>
                                        <p:attrNameLst>
                                          <p:attrName>style.visibility</p:attrName>
                                        </p:attrNameLst>
                                      </p:cBhvr>
                                      <p:to>
                                        <p:strVal val="visible"/>
                                      </p:to>
                                    </p:set>
                                    <p:animEffect transition="in" filter="fade">
                                      <p:cBhvr>
                                        <p:cTn id="22" dur="500"/>
                                        <p:tgtEl>
                                          <p:spTgt spid="238">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8">
                                            <p:txEl>
                                              <p:pRg st="7" end="7"/>
                                            </p:txEl>
                                          </p:spTgt>
                                        </p:tgtEl>
                                        <p:attrNameLst>
                                          <p:attrName>style.visibility</p:attrName>
                                        </p:attrNameLst>
                                      </p:cBhvr>
                                      <p:to>
                                        <p:strVal val="visible"/>
                                      </p:to>
                                    </p:set>
                                    <p:animEffect transition="in" filter="fade">
                                      <p:cBhvr>
                                        <p:cTn id="25" dur="500"/>
                                        <p:tgtEl>
                                          <p:spTgt spid="238">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38">
                                            <p:txEl>
                                              <p:pRg st="8" end="8"/>
                                            </p:txEl>
                                          </p:spTgt>
                                        </p:tgtEl>
                                        <p:attrNameLst>
                                          <p:attrName>style.visibility</p:attrName>
                                        </p:attrNameLst>
                                      </p:cBhvr>
                                      <p:to>
                                        <p:strVal val="visible"/>
                                      </p:to>
                                    </p:set>
                                    <p:animEffect transition="in" filter="fade">
                                      <p:cBhvr>
                                        <p:cTn id="28" dur="500"/>
                                        <p:tgtEl>
                                          <p:spTgt spid="238">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38">
                                            <p:txEl>
                                              <p:pRg st="9" end="9"/>
                                            </p:txEl>
                                          </p:spTgt>
                                        </p:tgtEl>
                                        <p:attrNameLst>
                                          <p:attrName>style.visibility</p:attrName>
                                        </p:attrNameLst>
                                      </p:cBhvr>
                                      <p:to>
                                        <p:strVal val="visible"/>
                                      </p:to>
                                    </p:set>
                                    <p:animEffect transition="in" filter="fade">
                                      <p:cBhvr>
                                        <p:cTn id="31" dur="500"/>
                                        <p:tgtEl>
                                          <p:spTgt spid="23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a:spLocks noGrp="1"/>
          </p:cNvSpPr>
          <p:nvPr>
            <p:ph type="title"/>
          </p:nvPr>
        </p:nvSpPr>
        <p:spPr>
          <a:xfrm>
            <a:off x="457200" y="894270"/>
            <a:ext cx="8229600" cy="8583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What does QMB cover?</a:t>
            </a:r>
            <a:endParaRPr/>
          </a:p>
        </p:txBody>
      </p:sp>
      <p:sp>
        <p:nvSpPr>
          <p:cNvPr id="245" name="Google Shape;245;p18"/>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Deductibles</a:t>
            </a:r>
            <a:endParaRPr/>
          </a:p>
          <a:p>
            <a:pPr marL="0" lvl="0" indent="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Premiums</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Co-pays</a:t>
            </a:r>
            <a:endParaRPr/>
          </a:p>
          <a:p>
            <a:pPr marL="742950" lvl="1" indent="-285750" algn="l" rtl="0">
              <a:spcBef>
                <a:spcPts val="320"/>
              </a:spcBef>
              <a:spcAft>
                <a:spcPts val="0"/>
              </a:spcAft>
              <a:buClr>
                <a:srgbClr val="76420D"/>
              </a:buClr>
              <a:buSzPts val="1600"/>
              <a:buNone/>
            </a:pPr>
            <a:r>
              <a:rPr lang="en-US" b="1" u="sng"/>
              <a:t>NOTE :  Even if provider does not accept Medicaid!!!</a:t>
            </a:r>
            <a:endParaRPr/>
          </a:p>
          <a:p>
            <a:pPr marL="342900" lvl="0" indent="-1905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Char char="•"/>
            </a:pPr>
            <a:r>
              <a:rPr lang="en-US"/>
              <a:t>Automatic eligibility for full Part D low-income subsidy</a:t>
            </a:r>
            <a:endParaRPr/>
          </a:p>
          <a:p>
            <a:pPr marL="342900" lvl="0" indent="-190500" algn="l" rtl="0">
              <a:spcBef>
                <a:spcPts val="480"/>
              </a:spcBef>
              <a:spcAft>
                <a:spcPts val="0"/>
              </a:spcAft>
              <a:buClr>
                <a:srgbClr val="76420D"/>
              </a:buClr>
              <a:buSzPts val="2400"/>
              <a:buNone/>
            </a:pPr>
            <a:endParaRPr/>
          </a:p>
        </p:txBody>
      </p:sp>
      <p:sp>
        <p:nvSpPr>
          <p:cNvPr id="246" name="Google Shape;246;p1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457203" y="1066800"/>
            <a:ext cx="8229600" cy="652886"/>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chemeClr val="dk2"/>
              </a:buClr>
              <a:buSzPts val="4400"/>
              <a:buFont typeface="Palatino Linotype"/>
              <a:buNone/>
            </a:pPr>
            <a:r>
              <a:rPr lang="en-US" dirty="0">
                <a:solidFill>
                  <a:srgbClr val="00B0F0"/>
                </a:solidFill>
              </a:rPr>
              <a:t>QMB and/or Health Horizons</a:t>
            </a:r>
            <a:endParaRPr dirty="0">
              <a:solidFill>
                <a:srgbClr val="00B0F0"/>
              </a:solidFill>
            </a:endParaRPr>
          </a:p>
        </p:txBody>
      </p:sp>
      <p:sp>
        <p:nvSpPr>
          <p:cNvPr id="252" name="Google Shape;252;p19"/>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 Intake: Monday through Friday, 9:30 a.m. to 1:00 p.m.</a:t>
            </a:r>
            <a:endParaRPr/>
          </a:p>
        </p:txBody>
      </p:sp>
      <p:grpSp>
        <p:nvGrpSpPr>
          <p:cNvPr id="253" name="Google Shape;253;p19"/>
          <p:cNvGrpSpPr/>
          <p:nvPr/>
        </p:nvGrpSpPr>
        <p:grpSpPr>
          <a:xfrm>
            <a:off x="6409767" y="2089150"/>
            <a:ext cx="1837764" cy="2998323"/>
            <a:chOff x="6409767" y="2089150"/>
            <a:chExt cx="1837764" cy="2998323"/>
          </a:xfrm>
        </p:grpSpPr>
        <p:grpSp>
          <p:nvGrpSpPr>
            <p:cNvPr id="254" name="Google Shape;254;p19"/>
            <p:cNvGrpSpPr/>
            <p:nvPr/>
          </p:nvGrpSpPr>
          <p:grpSpPr>
            <a:xfrm>
              <a:off x="6409767" y="2089150"/>
              <a:ext cx="1837763" cy="2998323"/>
              <a:chOff x="6400803" y="1327148"/>
              <a:chExt cx="1837763" cy="2998323"/>
            </a:xfrm>
          </p:grpSpPr>
          <p:sp>
            <p:nvSpPr>
              <p:cNvPr id="255" name="Google Shape;255;p19"/>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256" name="Google Shape;256;p19"/>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Pays</a:t>
                </a:r>
                <a:endParaRPr/>
              </a:p>
            </p:txBody>
          </p:sp>
          <p:sp>
            <p:nvSpPr>
              <p:cNvPr id="257" name="Google Shape;257;p19"/>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258" name="Google Shape;258;p19"/>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Co-Insurance</a:t>
                </a:r>
                <a:endParaRPr/>
              </a:p>
            </p:txBody>
          </p:sp>
          <p:sp>
            <p:nvSpPr>
              <p:cNvPr id="259" name="Google Shape;259;p19"/>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Co-Pays</a:t>
                </a:r>
                <a:endParaRPr/>
              </a:p>
            </p:txBody>
          </p:sp>
          <p:sp>
            <p:nvSpPr>
              <p:cNvPr id="260" name="Google Shape;260;p19"/>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sp>
            <p:nvSpPr>
              <p:cNvPr id="261" name="Google Shape;261;p19"/>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B16314"/>
                    </a:solidFill>
                    <a:latin typeface="Palatino Linotype"/>
                    <a:ea typeface="Palatino Linotype"/>
                    <a:cs typeface="Palatino Linotype"/>
                    <a:sym typeface="Palatino Linotype"/>
                  </a:rPr>
                  <a:t>Premiums</a:t>
                </a:r>
                <a:endParaRPr/>
              </a:p>
            </p:txBody>
          </p:sp>
        </p:grpSp>
        <p:sp>
          <p:nvSpPr>
            <p:cNvPr id="262" name="Google Shape;262;p19"/>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grpSp>
        <p:nvGrpSpPr>
          <p:cNvPr id="263" name="Google Shape;263;p19"/>
          <p:cNvGrpSpPr/>
          <p:nvPr/>
        </p:nvGrpSpPr>
        <p:grpSpPr>
          <a:xfrm>
            <a:off x="860610" y="2095501"/>
            <a:ext cx="1864660" cy="2991974"/>
            <a:chOff x="878540" y="1327148"/>
            <a:chExt cx="1864660" cy="2991974"/>
          </a:xfrm>
        </p:grpSpPr>
        <p:sp>
          <p:nvSpPr>
            <p:cNvPr id="264" name="Google Shape;264;p19"/>
            <p:cNvSpPr/>
            <p:nvPr/>
          </p:nvSpPr>
          <p:spPr>
            <a:xfrm>
              <a:off x="878541" y="1860547"/>
              <a:ext cx="1331258" cy="245857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265" name="Google Shape;265;p19"/>
            <p:cNvSpPr/>
            <p:nvPr/>
          </p:nvSpPr>
          <p:spPr>
            <a:xfrm rot="5400000">
              <a:off x="1247214" y="2823136"/>
              <a:ext cx="2458572" cy="5334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266" name="Google Shape;266;p19"/>
            <p:cNvSpPr/>
            <p:nvPr/>
          </p:nvSpPr>
          <p:spPr>
            <a:xfrm>
              <a:off x="878540" y="1327148"/>
              <a:ext cx="186466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A</a:t>
              </a:r>
              <a:endParaRPr/>
            </a:p>
          </p:txBody>
        </p:sp>
      </p:grpSp>
      <p:sp>
        <p:nvSpPr>
          <p:cNvPr id="267" name="Google Shape;267;p19"/>
          <p:cNvSpPr/>
          <p:nvPr/>
        </p:nvSpPr>
        <p:spPr>
          <a:xfrm>
            <a:off x="860611" y="2355848"/>
            <a:ext cx="1864659" cy="250826"/>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nvGrpSpPr>
          <p:cNvPr id="268" name="Google Shape;268;p19"/>
          <p:cNvGrpSpPr/>
          <p:nvPr/>
        </p:nvGrpSpPr>
        <p:grpSpPr>
          <a:xfrm>
            <a:off x="3657603" y="2119779"/>
            <a:ext cx="1828803" cy="2991972"/>
            <a:chOff x="3657600" y="1333499"/>
            <a:chExt cx="1828803" cy="2991972"/>
          </a:xfrm>
        </p:grpSpPr>
        <p:sp>
          <p:nvSpPr>
            <p:cNvPr id="269" name="Google Shape;269;p19"/>
            <p:cNvSpPr/>
            <p:nvPr/>
          </p:nvSpPr>
          <p:spPr>
            <a:xfrm>
              <a:off x="3886204" y="1876049"/>
              <a:ext cx="1219193" cy="2449422"/>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270" name="Google Shape;270;p19"/>
            <p:cNvSpPr/>
            <p:nvPr/>
          </p:nvSpPr>
          <p:spPr>
            <a:xfrm rot="5400000">
              <a:off x="4065586" y="2904654"/>
              <a:ext cx="2449420" cy="392214"/>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271" name="Google Shape;271;p19"/>
            <p:cNvSpPr/>
            <p:nvPr/>
          </p:nvSpPr>
          <p:spPr>
            <a:xfrm>
              <a:off x="3657600" y="1333499"/>
              <a:ext cx="182880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B</a:t>
              </a:r>
              <a:endParaRPr/>
            </a:p>
          </p:txBody>
        </p:sp>
        <p:sp>
          <p:nvSpPr>
            <p:cNvPr id="272" name="Google Shape;272;p19"/>
            <p:cNvSpPr/>
            <p:nvPr/>
          </p:nvSpPr>
          <p:spPr>
            <a:xfrm rot="-5400000">
              <a:off x="2410854" y="2850122"/>
              <a:ext cx="2722098" cy="228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grpSp>
      <p:sp>
        <p:nvSpPr>
          <p:cNvPr id="273" name="Google Shape;273;p19"/>
          <p:cNvSpPr/>
          <p:nvPr/>
        </p:nvSpPr>
        <p:spPr>
          <a:xfrm>
            <a:off x="3886204" y="2389651"/>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274" name="Google Shape;274;p19"/>
          <p:cNvSpPr/>
          <p:nvPr/>
        </p:nvSpPr>
        <p:spPr>
          <a:xfrm>
            <a:off x="860610" y="2352041"/>
            <a:ext cx="1864659" cy="250826"/>
          </a:xfrm>
          <a:prstGeom prst="round2SameRect">
            <a:avLst>
              <a:gd name="adj1" fmla="val 0"/>
              <a:gd name="adj2" fmla="val 0"/>
            </a:avLst>
          </a:prstGeom>
          <a:solidFill>
            <a:srgbClr val="00B0F0"/>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B16314"/>
                </a:solidFill>
                <a:latin typeface="Palatino Linotype"/>
                <a:ea typeface="Palatino Linotype"/>
                <a:cs typeface="Palatino Linotype"/>
                <a:sym typeface="Palatino Linotype"/>
              </a:rPr>
              <a:t>Deductible</a:t>
            </a:r>
            <a:endParaRPr dirty="0"/>
          </a:p>
        </p:txBody>
      </p:sp>
      <p:sp>
        <p:nvSpPr>
          <p:cNvPr id="275" name="Google Shape;275;p19"/>
          <p:cNvSpPr/>
          <p:nvPr/>
        </p:nvSpPr>
        <p:spPr>
          <a:xfrm rot="5400000">
            <a:off x="1229283" y="3569260"/>
            <a:ext cx="2458572" cy="533400"/>
          </a:xfrm>
          <a:prstGeom prst="round2SameRect">
            <a:avLst>
              <a:gd name="adj1" fmla="val 0"/>
              <a:gd name="adj2" fmla="val 0"/>
            </a:avLst>
          </a:prstGeom>
          <a:solidFill>
            <a:srgbClr val="00B0F0"/>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276" name="Google Shape;276;p19"/>
          <p:cNvSpPr/>
          <p:nvPr/>
        </p:nvSpPr>
        <p:spPr>
          <a:xfrm>
            <a:off x="3886201" y="2391705"/>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277" name="Google Shape;277;p19"/>
          <p:cNvSpPr/>
          <p:nvPr/>
        </p:nvSpPr>
        <p:spPr>
          <a:xfrm>
            <a:off x="3886207" y="2391705"/>
            <a:ext cx="1600202" cy="272677"/>
          </a:xfrm>
          <a:prstGeom prst="round2SameRect">
            <a:avLst>
              <a:gd name="adj1" fmla="val 0"/>
              <a:gd name="adj2" fmla="val 0"/>
            </a:avLst>
          </a:prstGeom>
          <a:solidFill>
            <a:srgbClr val="00B0F0"/>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B16314"/>
                </a:solidFill>
                <a:latin typeface="Palatino Linotype"/>
                <a:ea typeface="Palatino Linotype"/>
                <a:cs typeface="Palatino Linotype"/>
                <a:sym typeface="Palatino Linotype"/>
              </a:rPr>
              <a:t>Deductible</a:t>
            </a:r>
            <a:endParaRPr dirty="0"/>
          </a:p>
        </p:txBody>
      </p:sp>
      <p:sp>
        <p:nvSpPr>
          <p:cNvPr id="278" name="Google Shape;278;p19"/>
          <p:cNvSpPr/>
          <p:nvPr/>
        </p:nvSpPr>
        <p:spPr>
          <a:xfrm rot="-5400000">
            <a:off x="2410852" y="3638454"/>
            <a:ext cx="2722098" cy="228600"/>
          </a:xfrm>
          <a:prstGeom prst="round2SameRect">
            <a:avLst>
              <a:gd name="adj1" fmla="val 0"/>
              <a:gd name="adj2" fmla="val 0"/>
            </a:avLst>
          </a:prstGeom>
          <a:solidFill>
            <a:srgbClr val="00B0F0"/>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sp>
        <p:nvSpPr>
          <p:cNvPr id="279" name="Google Shape;279;p19"/>
          <p:cNvSpPr/>
          <p:nvPr/>
        </p:nvSpPr>
        <p:spPr>
          <a:xfrm rot="5400000">
            <a:off x="4076797" y="3692986"/>
            <a:ext cx="2449420" cy="392214"/>
          </a:xfrm>
          <a:prstGeom prst="round2SameRect">
            <a:avLst>
              <a:gd name="adj1" fmla="val 0"/>
              <a:gd name="adj2" fmla="val 0"/>
            </a:avLst>
          </a:prstGeom>
          <a:solidFill>
            <a:srgbClr val="00B0F0"/>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rgbClr val="B16314"/>
                </a:solidFill>
                <a:latin typeface="Palatino Linotype"/>
                <a:ea typeface="Palatino Linotype"/>
                <a:cs typeface="Palatino Linotype"/>
                <a:sym typeface="Palatino Linotype"/>
              </a:rPr>
              <a:t>Co-Insurance</a:t>
            </a:r>
            <a:endParaRPr dirty="0"/>
          </a:p>
        </p:txBody>
      </p:sp>
      <p:sp>
        <p:nvSpPr>
          <p:cNvPr id="280" name="Google Shape;280;p19"/>
          <p:cNvSpPr/>
          <p:nvPr/>
        </p:nvSpPr>
        <p:spPr>
          <a:xfrm>
            <a:off x="6172202" y="5263961"/>
            <a:ext cx="2285998" cy="485215"/>
          </a:xfrm>
          <a:prstGeom prst="ribbon">
            <a:avLst>
              <a:gd name="adj1" fmla="val 7429"/>
              <a:gd name="adj2" fmla="val 73632"/>
            </a:avLst>
          </a:prstGeom>
          <a:solidFill>
            <a:schemeClr val="lt1"/>
          </a:solidFill>
          <a:ln w="28575"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SSA’s </a:t>
            </a:r>
            <a:endParaRPr/>
          </a:p>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Low Income Subsidy</a:t>
            </a:r>
            <a:endParaRPr/>
          </a:p>
        </p:txBody>
      </p:sp>
      <p:grpSp>
        <p:nvGrpSpPr>
          <p:cNvPr id="281" name="Google Shape;281;p19"/>
          <p:cNvGrpSpPr/>
          <p:nvPr/>
        </p:nvGrpSpPr>
        <p:grpSpPr>
          <a:xfrm>
            <a:off x="6396320" y="2095501"/>
            <a:ext cx="1837762" cy="2998324"/>
            <a:chOff x="6400803" y="1327148"/>
            <a:chExt cx="1837762" cy="2998324"/>
          </a:xfrm>
        </p:grpSpPr>
        <p:sp>
          <p:nvSpPr>
            <p:cNvPr id="282" name="Google Shape;282;p19"/>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283" name="Google Shape;283;p19"/>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B16314"/>
                  </a:solidFill>
                  <a:latin typeface="Palatino Linotype"/>
                  <a:ea typeface="Palatino Linotype"/>
                  <a:cs typeface="Palatino Linotype"/>
                  <a:sym typeface="Palatino Linotype"/>
                </a:rPr>
                <a:t>Co-Pays</a:t>
              </a:r>
              <a:endParaRPr/>
            </a:p>
          </p:txBody>
        </p:sp>
        <p:sp>
          <p:nvSpPr>
            <p:cNvPr id="284" name="Google Shape;284;p19"/>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5"/>
                                        </p:tgtEl>
                                        <p:attrNameLst>
                                          <p:attrName>style.visibility</p:attrName>
                                        </p:attrNameLst>
                                      </p:cBhvr>
                                      <p:to>
                                        <p:strVal val="visible"/>
                                      </p:to>
                                    </p:set>
                                    <p:animEffect transition="in" filter="fade">
                                      <p:cBhvr>
                                        <p:cTn id="7" dur="2000"/>
                                        <p:tgtEl>
                                          <p:spTgt spid="275"/>
                                        </p:tgtEl>
                                      </p:cBhvr>
                                    </p:animEffect>
                                  </p:childTnLst>
                                </p:cTn>
                              </p:par>
                              <p:par>
                                <p:cTn id="8" presetID="10" presetClass="entr" presetSubtype="0" fill="hold" nodeType="withEffect">
                                  <p:stCondLst>
                                    <p:cond delay="0"/>
                                  </p:stCondLst>
                                  <p:childTnLst>
                                    <p:set>
                                      <p:cBhvr>
                                        <p:cTn id="9" dur="1" fill="hold">
                                          <p:stCondLst>
                                            <p:cond delay="0"/>
                                          </p:stCondLst>
                                        </p:cTn>
                                        <p:tgtEl>
                                          <p:spTgt spid="274"/>
                                        </p:tgtEl>
                                        <p:attrNameLst>
                                          <p:attrName>style.visibility</p:attrName>
                                        </p:attrNameLst>
                                      </p:cBhvr>
                                      <p:to>
                                        <p:strVal val="visible"/>
                                      </p:to>
                                    </p:set>
                                    <p:animEffect transition="in" filter="fade">
                                      <p:cBhvr>
                                        <p:cTn id="10" dur="2000"/>
                                        <p:tgtEl>
                                          <p:spTgt spid="274"/>
                                        </p:tgtEl>
                                      </p:cBhvr>
                                    </p:animEffect>
                                  </p:childTnLst>
                                </p:cTn>
                              </p:par>
                              <p:par>
                                <p:cTn id="11" presetID="10" presetClass="entr" presetSubtype="0" fill="hold" nodeType="withEffect">
                                  <p:stCondLst>
                                    <p:cond delay="0"/>
                                  </p:stCondLst>
                                  <p:childTnLst>
                                    <p:set>
                                      <p:cBhvr>
                                        <p:cTn id="12" dur="1" fill="hold">
                                          <p:stCondLst>
                                            <p:cond delay="0"/>
                                          </p:stCondLst>
                                        </p:cTn>
                                        <p:tgtEl>
                                          <p:spTgt spid="278"/>
                                        </p:tgtEl>
                                        <p:attrNameLst>
                                          <p:attrName>style.visibility</p:attrName>
                                        </p:attrNameLst>
                                      </p:cBhvr>
                                      <p:to>
                                        <p:strVal val="visible"/>
                                      </p:to>
                                    </p:set>
                                    <p:animEffect transition="in" filter="fade">
                                      <p:cBhvr>
                                        <p:cTn id="13" dur="2000"/>
                                        <p:tgtEl>
                                          <p:spTgt spid="278"/>
                                        </p:tgtEl>
                                      </p:cBhvr>
                                    </p:animEffect>
                                  </p:childTnLst>
                                </p:cTn>
                              </p:par>
                              <p:par>
                                <p:cTn id="14" presetID="10" presetClass="entr" presetSubtype="0" fill="hold" nodeType="withEffect">
                                  <p:stCondLst>
                                    <p:cond delay="0"/>
                                  </p:stCondLst>
                                  <p:childTnLst>
                                    <p:set>
                                      <p:cBhvr>
                                        <p:cTn id="15" dur="1" fill="hold">
                                          <p:stCondLst>
                                            <p:cond delay="0"/>
                                          </p:stCondLst>
                                        </p:cTn>
                                        <p:tgtEl>
                                          <p:spTgt spid="277"/>
                                        </p:tgtEl>
                                        <p:attrNameLst>
                                          <p:attrName>style.visibility</p:attrName>
                                        </p:attrNameLst>
                                      </p:cBhvr>
                                      <p:to>
                                        <p:strVal val="visible"/>
                                      </p:to>
                                    </p:set>
                                    <p:animEffect transition="in" filter="fade">
                                      <p:cBhvr>
                                        <p:cTn id="16" dur="2000"/>
                                        <p:tgtEl>
                                          <p:spTgt spid="277"/>
                                        </p:tgtEl>
                                      </p:cBhvr>
                                    </p:animEffect>
                                  </p:childTnLst>
                                </p:cTn>
                              </p:par>
                              <p:par>
                                <p:cTn id="17" presetID="10" presetClass="entr" presetSubtype="0" fill="hold" nodeType="withEffect">
                                  <p:stCondLst>
                                    <p:cond delay="0"/>
                                  </p:stCondLst>
                                  <p:childTnLst>
                                    <p:set>
                                      <p:cBhvr>
                                        <p:cTn id="18" dur="1" fill="hold">
                                          <p:stCondLst>
                                            <p:cond delay="0"/>
                                          </p:stCondLst>
                                        </p:cTn>
                                        <p:tgtEl>
                                          <p:spTgt spid="279"/>
                                        </p:tgtEl>
                                        <p:attrNameLst>
                                          <p:attrName>style.visibility</p:attrName>
                                        </p:attrNameLst>
                                      </p:cBhvr>
                                      <p:to>
                                        <p:strVal val="visible"/>
                                      </p:to>
                                    </p:set>
                                    <p:animEffect transition="in" filter="fade">
                                      <p:cBhvr>
                                        <p:cTn id="19" dur="2000"/>
                                        <p:tgtEl>
                                          <p:spTgt spid="27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80"/>
                                        </p:tgtEl>
                                        <p:attrNameLst>
                                          <p:attrName>style.visibility</p:attrName>
                                        </p:attrNameLst>
                                      </p:cBhvr>
                                      <p:to>
                                        <p:strVal val="visible"/>
                                      </p:to>
                                    </p:set>
                                    <p:animEffect transition="in" filter="fade">
                                      <p:cBhvr>
                                        <p:cTn id="24" dur="2000"/>
                                        <p:tgtEl>
                                          <p:spTgt spid="28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1"/>
                                        </p:tgtEl>
                                        <p:attrNameLst>
                                          <p:attrName>style.visibility</p:attrName>
                                        </p:attrNameLst>
                                      </p:cBhvr>
                                      <p:to>
                                        <p:strVal val="visible"/>
                                      </p:to>
                                    </p:set>
                                    <p:animEffect transition="in" filter="fade">
                                      <p:cBhvr>
                                        <p:cTn id="29" dur="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800"/>
              <a:buFont typeface="Palatino Linotype"/>
              <a:buNone/>
            </a:pPr>
            <a:r>
              <a:rPr lang="en-US"/>
              <a:t>Medicare</a:t>
            </a:r>
            <a:endParaRPr/>
          </a:p>
        </p:txBody>
      </p:sp>
      <p:sp>
        <p:nvSpPr>
          <p:cNvPr id="90" name="Google Shape;90;p2"/>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91" name="Google Shape;91;p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457200" y="894270"/>
            <a:ext cx="8229600" cy="116313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3200"/>
              <a:buFont typeface="Palatino Linotype"/>
              <a:buNone/>
            </a:pPr>
            <a:r>
              <a:rPr lang="en-US" sz="3200"/>
              <a:t>Specified Low Income Medicare Beneficiary</a:t>
            </a:r>
            <a:br>
              <a:rPr lang="en-US" sz="3200"/>
            </a:br>
            <a:r>
              <a:rPr lang="en-US" sz="3200"/>
              <a:t>SLMB</a:t>
            </a:r>
            <a:endParaRPr/>
          </a:p>
        </p:txBody>
      </p:sp>
      <p:sp>
        <p:nvSpPr>
          <p:cNvPr id="290" name="Google Shape;290;p20"/>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lnSpc>
                <a:spcPct val="90000"/>
              </a:lnSpc>
              <a:spcBef>
                <a:spcPts val="0"/>
              </a:spcBef>
              <a:spcAft>
                <a:spcPts val="0"/>
              </a:spcAft>
              <a:buClr>
                <a:srgbClr val="76420D"/>
              </a:buClr>
              <a:buSzPts val="2400"/>
              <a:buNone/>
            </a:pPr>
            <a:r>
              <a:rPr lang="en-US" dirty="0"/>
              <a:t>120% Federal Poverty Income Level</a:t>
            </a:r>
            <a:endParaRPr dirty="0"/>
          </a:p>
          <a:p>
            <a:pPr marL="342900" lvl="0" indent="-342900" algn="l" rtl="0">
              <a:lnSpc>
                <a:spcPct val="90000"/>
              </a:lnSpc>
              <a:spcBef>
                <a:spcPts val="480"/>
              </a:spcBef>
              <a:spcAft>
                <a:spcPts val="0"/>
              </a:spcAft>
              <a:buClr>
                <a:srgbClr val="76420D"/>
              </a:buClr>
              <a:buSzPts val="2400"/>
              <a:buNone/>
            </a:pPr>
            <a:endParaRPr dirty="0"/>
          </a:p>
          <a:p>
            <a:pPr marL="342900" lvl="0" indent="-342900" algn="ctr" rtl="0">
              <a:lnSpc>
                <a:spcPct val="90000"/>
              </a:lnSpc>
              <a:spcBef>
                <a:spcPts val="480"/>
              </a:spcBef>
              <a:spcAft>
                <a:spcPts val="0"/>
              </a:spcAft>
              <a:buClr>
                <a:srgbClr val="76420D"/>
              </a:buClr>
              <a:buSzPts val="2100"/>
              <a:buNone/>
            </a:pPr>
            <a:r>
              <a:rPr lang="en-US" sz="2100" dirty="0"/>
              <a:t>(</a:t>
            </a:r>
            <a:r>
              <a:rPr lang="en-US" sz="2100" dirty="0" smtClean="0"/>
              <a:t>2022 </a:t>
            </a:r>
            <a:r>
              <a:rPr lang="en-US" sz="2100" dirty="0"/>
              <a:t>- </a:t>
            </a:r>
            <a:r>
              <a:rPr lang="en-US" sz="2100" dirty="0" smtClean="0"/>
              <a:t>$1,359 </a:t>
            </a:r>
            <a:r>
              <a:rPr lang="en-US" sz="2100" dirty="0"/>
              <a:t>for 1 person; $</a:t>
            </a:r>
            <a:r>
              <a:rPr lang="en-US" sz="2100" dirty="0" smtClean="0"/>
              <a:t>1,831 </a:t>
            </a:r>
            <a:r>
              <a:rPr lang="en-US" sz="2100" dirty="0"/>
              <a:t>for couple</a:t>
            </a:r>
            <a:r>
              <a:rPr lang="en-US" dirty="0"/>
              <a:t>)</a:t>
            </a:r>
            <a:endParaRPr dirty="0"/>
          </a:p>
          <a:p>
            <a:pPr marL="342900" lvl="0" indent="-342900" algn="ctr" rtl="0">
              <a:lnSpc>
                <a:spcPct val="90000"/>
              </a:lnSpc>
              <a:spcBef>
                <a:spcPts val="480"/>
              </a:spcBef>
              <a:spcAft>
                <a:spcPts val="0"/>
              </a:spcAft>
              <a:buClr>
                <a:srgbClr val="76420D"/>
              </a:buClr>
              <a:buSzPts val="2400"/>
              <a:buNone/>
            </a:pPr>
            <a:endParaRPr dirty="0"/>
          </a:p>
          <a:p>
            <a:pPr marL="342900" lvl="0" indent="-342900" algn="ctr" rtl="0">
              <a:lnSpc>
                <a:spcPct val="90000"/>
              </a:lnSpc>
              <a:spcBef>
                <a:spcPts val="480"/>
              </a:spcBef>
              <a:spcAft>
                <a:spcPts val="0"/>
              </a:spcAft>
              <a:buClr>
                <a:srgbClr val="76420D"/>
              </a:buClr>
              <a:buSzPts val="2400"/>
              <a:buNone/>
            </a:pPr>
            <a:r>
              <a:rPr lang="en-US" dirty="0"/>
              <a:t>SSI Counting Rules</a:t>
            </a:r>
            <a:endParaRPr dirty="0"/>
          </a:p>
          <a:p>
            <a:pPr marL="342900" lvl="0" indent="-342900" algn="ctr" rtl="0">
              <a:lnSpc>
                <a:spcPct val="90000"/>
              </a:lnSpc>
              <a:spcBef>
                <a:spcPts val="480"/>
              </a:spcBef>
              <a:spcAft>
                <a:spcPts val="0"/>
              </a:spcAft>
              <a:buClr>
                <a:srgbClr val="76420D"/>
              </a:buClr>
              <a:buSzPts val="2400"/>
              <a:buNone/>
            </a:pPr>
            <a:endParaRPr u="sng" dirty="0"/>
          </a:p>
          <a:p>
            <a:pPr marL="342900" lvl="0" algn="ctr">
              <a:lnSpc>
                <a:spcPct val="90000"/>
              </a:lnSpc>
              <a:spcBef>
                <a:spcPts val="480"/>
              </a:spcBef>
              <a:buSzPts val="2400"/>
              <a:buNone/>
            </a:pPr>
            <a:r>
              <a:rPr lang="en-US" u="sng" dirty="0"/>
              <a:t>2022 Asset limits:</a:t>
            </a:r>
            <a:endParaRPr lang="en-US" dirty="0"/>
          </a:p>
          <a:p>
            <a:pPr marL="342900" lvl="0" algn="ctr">
              <a:lnSpc>
                <a:spcPct val="90000"/>
              </a:lnSpc>
              <a:spcBef>
                <a:spcPts val="480"/>
              </a:spcBef>
              <a:buSzPts val="2400"/>
              <a:buNone/>
            </a:pPr>
            <a:r>
              <a:rPr lang="en-US" dirty="0"/>
              <a:t>$8,400 - single</a:t>
            </a:r>
          </a:p>
          <a:p>
            <a:pPr marL="342900" lvl="0" algn="ctr">
              <a:lnSpc>
                <a:spcPct val="90000"/>
              </a:lnSpc>
              <a:spcBef>
                <a:spcPts val="480"/>
              </a:spcBef>
              <a:buSzPts val="2400"/>
              <a:buNone/>
            </a:pPr>
            <a:r>
              <a:rPr lang="en-US" dirty="0"/>
              <a:t>$12,600 - couple</a:t>
            </a:r>
          </a:p>
          <a:p>
            <a:pPr marL="0" lvl="0" indent="0" algn="ctr">
              <a:lnSpc>
                <a:spcPct val="90000"/>
              </a:lnSpc>
              <a:spcBef>
                <a:spcPts val="480"/>
              </a:spcBef>
              <a:buSzPts val="2400"/>
              <a:buNone/>
            </a:pPr>
            <a:r>
              <a:rPr lang="en-US" dirty="0"/>
              <a:t>	(plus up to $1,500 burial set aside)</a:t>
            </a:r>
          </a:p>
        </p:txBody>
      </p:sp>
      <p:sp>
        <p:nvSpPr>
          <p:cNvPr id="291" name="Google Shape;291;p2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Effect transition="in" filter="randombar(horizontal)">
                                      <p:cBhvr>
                                        <p:cTn id="7" dur="500"/>
                                        <p:tgtEl>
                                          <p:spTgt spid="290">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90">
                                            <p:txEl>
                                              <p:pRg st="2" end="2"/>
                                            </p:txEl>
                                          </p:spTgt>
                                        </p:tgtEl>
                                        <p:attrNameLst>
                                          <p:attrName>style.visibility</p:attrName>
                                        </p:attrNameLst>
                                      </p:cBhvr>
                                      <p:to>
                                        <p:strVal val="visible"/>
                                      </p:to>
                                    </p:set>
                                    <p:animEffect transition="in" filter="randombar(horizontal)">
                                      <p:cBhvr>
                                        <p:cTn id="10" dur="500"/>
                                        <p:tgtEl>
                                          <p:spTgt spid="290">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90">
                                            <p:txEl>
                                              <p:pRg st="4" end="4"/>
                                            </p:txEl>
                                          </p:spTgt>
                                        </p:tgtEl>
                                        <p:attrNameLst>
                                          <p:attrName>style.visibility</p:attrName>
                                        </p:attrNameLst>
                                      </p:cBhvr>
                                      <p:to>
                                        <p:strVal val="visible"/>
                                      </p:to>
                                    </p:set>
                                    <p:animEffect transition="in" filter="randombar(horizontal)">
                                      <p:cBhvr>
                                        <p:cTn id="15" dur="500"/>
                                        <p:tgtEl>
                                          <p:spTgt spid="29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t>What does </a:t>
            </a:r>
            <a:r>
              <a:rPr lang="en-US" dirty="0">
                <a:solidFill>
                  <a:srgbClr val="00B0F0"/>
                </a:solidFill>
              </a:rPr>
              <a:t>SLMB</a:t>
            </a:r>
            <a:r>
              <a:rPr lang="en-US" dirty="0"/>
              <a:t> Cover?</a:t>
            </a:r>
            <a:endParaRPr dirty="0"/>
          </a:p>
        </p:txBody>
      </p:sp>
      <p:sp>
        <p:nvSpPr>
          <p:cNvPr id="297" name="Google Shape;297;p21"/>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1600"/>
              <a:buChar char="•"/>
            </a:pPr>
            <a:r>
              <a:rPr lang="en-US" sz="1600" dirty="0"/>
              <a:t>Premiums</a:t>
            </a:r>
            <a:endParaRPr sz="1600" b="1" u="sng" dirty="0"/>
          </a:p>
          <a:p>
            <a:pPr marL="342900" lvl="0" indent="-342900" algn="l" rtl="0">
              <a:spcBef>
                <a:spcPts val="320"/>
              </a:spcBef>
              <a:spcAft>
                <a:spcPts val="0"/>
              </a:spcAft>
              <a:buClr>
                <a:srgbClr val="76420D"/>
              </a:buClr>
              <a:buSzPts val="1600"/>
              <a:buChar char="•"/>
            </a:pPr>
            <a:r>
              <a:rPr lang="en-US" sz="1600" dirty="0"/>
              <a:t>Automatic eligibility for full Part D low-income subsidy</a:t>
            </a:r>
            <a:endParaRPr dirty="0"/>
          </a:p>
          <a:p>
            <a:pPr marL="342900" lvl="0" indent="-190500" algn="l" rtl="0">
              <a:spcBef>
                <a:spcPts val="480"/>
              </a:spcBef>
              <a:spcAft>
                <a:spcPts val="0"/>
              </a:spcAft>
              <a:buClr>
                <a:srgbClr val="76420D"/>
              </a:buClr>
              <a:buSzPts val="2400"/>
              <a:buNone/>
            </a:pPr>
            <a:endParaRPr dirty="0"/>
          </a:p>
        </p:txBody>
      </p:sp>
      <p:sp>
        <p:nvSpPr>
          <p:cNvPr id="298" name="Google Shape;298;p2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299" name="Google Shape;299;p21"/>
          <p:cNvGrpSpPr/>
          <p:nvPr/>
        </p:nvGrpSpPr>
        <p:grpSpPr>
          <a:xfrm>
            <a:off x="6452342" y="2704816"/>
            <a:ext cx="1837764" cy="2998323"/>
            <a:chOff x="6409767" y="2089150"/>
            <a:chExt cx="1837764" cy="2998323"/>
          </a:xfrm>
        </p:grpSpPr>
        <p:grpSp>
          <p:nvGrpSpPr>
            <p:cNvPr id="300" name="Google Shape;300;p21"/>
            <p:cNvGrpSpPr/>
            <p:nvPr/>
          </p:nvGrpSpPr>
          <p:grpSpPr>
            <a:xfrm>
              <a:off x="6409767" y="2089150"/>
              <a:ext cx="1837763" cy="2998323"/>
              <a:chOff x="6400803" y="1327148"/>
              <a:chExt cx="1837763" cy="2998323"/>
            </a:xfrm>
          </p:grpSpPr>
          <p:sp>
            <p:nvSpPr>
              <p:cNvPr id="301" name="Google Shape;301;p21"/>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02" name="Google Shape;302;p21"/>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Pays</a:t>
                </a:r>
                <a:endParaRPr/>
              </a:p>
            </p:txBody>
          </p:sp>
          <p:sp>
            <p:nvSpPr>
              <p:cNvPr id="303" name="Google Shape;303;p21"/>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04" name="Google Shape;304;p21"/>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Co-Insurance</a:t>
                </a:r>
                <a:endParaRPr/>
              </a:p>
            </p:txBody>
          </p:sp>
          <p:sp>
            <p:nvSpPr>
              <p:cNvPr id="305" name="Google Shape;305;p21"/>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Co-Pays</a:t>
                </a:r>
                <a:endParaRPr/>
              </a:p>
            </p:txBody>
          </p:sp>
          <p:sp>
            <p:nvSpPr>
              <p:cNvPr id="306" name="Google Shape;306;p21"/>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sp>
            <p:nvSpPr>
              <p:cNvPr id="307" name="Google Shape;307;p21"/>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B16314"/>
                    </a:solidFill>
                    <a:latin typeface="Palatino Linotype"/>
                    <a:ea typeface="Palatino Linotype"/>
                    <a:cs typeface="Palatino Linotype"/>
                    <a:sym typeface="Palatino Linotype"/>
                  </a:rPr>
                  <a:t>Premiums</a:t>
                </a:r>
                <a:endParaRPr/>
              </a:p>
            </p:txBody>
          </p:sp>
        </p:grpSp>
        <p:sp>
          <p:nvSpPr>
            <p:cNvPr id="308" name="Google Shape;308;p21"/>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grpSp>
        <p:nvGrpSpPr>
          <p:cNvPr id="309" name="Google Shape;309;p21"/>
          <p:cNvGrpSpPr/>
          <p:nvPr/>
        </p:nvGrpSpPr>
        <p:grpSpPr>
          <a:xfrm>
            <a:off x="903185" y="2711167"/>
            <a:ext cx="1864660" cy="2991974"/>
            <a:chOff x="878540" y="1327148"/>
            <a:chExt cx="1864660" cy="2991974"/>
          </a:xfrm>
        </p:grpSpPr>
        <p:sp>
          <p:nvSpPr>
            <p:cNvPr id="310" name="Google Shape;310;p21"/>
            <p:cNvSpPr/>
            <p:nvPr/>
          </p:nvSpPr>
          <p:spPr>
            <a:xfrm>
              <a:off x="878541" y="1860547"/>
              <a:ext cx="1331258" cy="245857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11" name="Google Shape;311;p21"/>
            <p:cNvSpPr/>
            <p:nvPr/>
          </p:nvSpPr>
          <p:spPr>
            <a:xfrm rot="5400000">
              <a:off x="1247214" y="2823136"/>
              <a:ext cx="2458572" cy="5334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312" name="Google Shape;312;p21"/>
            <p:cNvSpPr/>
            <p:nvPr/>
          </p:nvSpPr>
          <p:spPr>
            <a:xfrm>
              <a:off x="878540" y="1327148"/>
              <a:ext cx="186466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A</a:t>
              </a:r>
              <a:endParaRPr/>
            </a:p>
          </p:txBody>
        </p:sp>
      </p:grpSp>
      <p:sp>
        <p:nvSpPr>
          <p:cNvPr id="313" name="Google Shape;313;p21"/>
          <p:cNvSpPr/>
          <p:nvPr/>
        </p:nvSpPr>
        <p:spPr>
          <a:xfrm>
            <a:off x="903186" y="2971514"/>
            <a:ext cx="1864659" cy="250826"/>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nvGrpSpPr>
          <p:cNvPr id="314" name="Google Shape;314;p21"/>
          <p:cNvGrpSpPr/>
          <p:nvPr/>
        </p:nvGrpSpPr>
        <p:grpSpPr>
          <a:xfrm>
            <a:off x="3700178" y="2735445"/>
            <a:ext cx="1828803" cy="2991972"/>
            <a:chOff x="3657600" y="1333499"/>
            <a:chExt cx="1828803" cy="2991972"/>
          </a:xfrm>
        </p:grpSpPr>
        <p:sp>
          <p:nvSpPr>
            <p:cNvPr id="315" name="Google Shape;315;p21"/>
            <p:cNvSpPr/>
            <p:nvPr/>
          </p:nvSpPr>
          <p:spPr>
            <a:xfrm>
              <a:off x="3886204" y="1876049"/>
              <a:ext cx="1219193" cy="2449422"/>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16" name="Google Shape;316;p21"/>
            <p:cNvSpPr/>
            <p:nvPr/>
          </p:nvSpPr>
          <p:spPr>
            <a:xfrm rot="5400000">
              <a:off x="4065586" y="2904654"/>
              <a:ext cx="2449420" cy="392214"/>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317" name="Google Shape;317;p21"/>
            <p:cNvSpPr/>
            <p:nvPr/>
          </p:nvSpPr>
          <p:spPr>
            <a:xfrm>
              <a:off x="3657600" y="1333499"/>
              <a:ext cx="182880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B</a:t>
              </a:r>
              <a:endParaRPr/>
            </a:p>
          </p:txBody>
        </p:sp>
        <p:sp>
          <p:nvSpPr>
            <p:cNvPr id="318" name="Google Shape;318;p21"/>
            <p:cNvSpPr/>
            <p:nvPr/>
          </p:nvSpPr>
          <p:spPr>
            <a:xfrm rot="-5400000">
              <a:off x="2410854" y="2850122"/>
              <a:ext cx="2722098" cy="228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grpSp>
      <p:sp>
        <p:nvSpPr>
          <p:cNvPr id="319" name="Google Shape;319;p21"/>
          <p:cNvSpPr/>
          <p:nvPr/>
        </p:nvSpPr>
        <p:spPr>
          <a:xfrm>
            <a:off x="3928779" y="3005317"/>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320" name="Google Shape;320;p21"/>
          <p:cNvSpPr/>
          <p:nvPr/>
        </p:nvSpPr>
        <p:spPr>
          <a:xfrm>
            <a:off x="3928776" y="3007371"/>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321" name="Google Shape;321;p21"/>
          <p:cNvSpPr/>
          <p:nvPr/>
        </p:nvSpPr>
        <p:spPr>
          <a:xfrm rot="-5400000">
            <a:off x="2453427" y="4254120"/>
            <a:ext cx="2722098" cy="228600"/>
          </a:xfrm>
          <a:prstGeom prst="round2SameRect">
            <a:avLst>
              <a:gd name="adj1" fmla="val 0"/>
              <a:gd name="adj2" fmla="val 0"/>
            </a:avLst>
          </a:prstGeom>
          <a:solidFill>
            <a:srgbClr val="00B0F0"/>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tx1"/>
                </a:solidFill>
                <a:latin typeface="Palatino Linotype"/>
                <a:ea typeface="Palatino Linotype"/>
                <a:cs typeface="Palatino Linotype"/>
                <a:sym typeface="Palatino Linotype"/>
              </a:rPr>
              <a:t>Premiums</a:t>
            </a:r>
            <a:endParaRPr dirty="0">
              <a:solidFill>
                <a:schemeClr val="tx1"/>
              </a:solidFill>
            </a:endParaRPr>
          </a:p>
        </p:txBody>
      </p:sp>
      <p:sp>
        <p:nvSpPr>
          <p:cNvPr id="322" name="Google Shape;322;p21"/>
          <p:cNvSpPr/>
          <p:nvPr/>
        </p:nvSpPr>
        <p:spPr>
          <a:xfrm>
            <a:off x="6214777" y="5879627"/>
            <a:ext cx="2285998" cy="485215"/>
          </a:xfrm>
          <a:prstGeom prst="ribbon">
            <a:avLst>
              <a:gd name="adj1" fmla="val 7429"/>
              <a:gd name="adj2" fmla="val 73632"/>
            </a:avLst>
          </a:prstGeom>
          <a:solidFill>
            <a:schemeClr val="lt1"/>
          </a:solid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bg2"/>
                </a:solidFill>
                <a:latin typeface="Palatino Linotype"/>
                <a:ea typeface="Palatino Linotype"/>
                <a:cs typeface="Palatino Linotype"/>
                <a:sym typeface="Palatino Linotype"/>
              </a:rPr>
              <a:t>SSA’s </a:t>
            </a:r>
            <a:endParaRPr dirty="0">
              <a:solidFill>
                <a:schemeClr val="bg2"/>
              </a:solidFill>
            </a:endParaRPr>
          </a:p>
          <a:p>
            <a:pPr marL="0" marR="0" lvl="0" indent="0" algn="ctr" rtl="0">
              <a:spcBef>
                <a:spcPts val="0"/>
              </a:spcBef>
              <a:spcAft>
                <a:spcPts val="0"/>
              </a:spcAft>
              <a:buNone/>
            </a:pPr>
            <a:r>
              <a:rPr lang="en-US" sz="1200" dirty="0">
                <a:solidFill>
                  <a:schemeClr val="bg2"/>
                </a:solidFill>
                <a:latin typeface="Palatino Linotype"/>
                <a:ea typeface="Palatino Linotype"/>
                <a:cs typeface="Palatino Linotype"/>
                <a:sym typeface="Palatino Linotype"/>
              </a:rPr>
              <a:t>Low Income Subsidy</a:t>
            </a:r>
            <a:endParaRPr dirty="0">
              <a:solidFill>
                <a:schemeClr val="bg2"/>
              </a:solidFill>
            </a:endParaRPr>
          </a:p>
        </p:txBody>
      </p:sp>
      <p:grpSp>
        <p:nvGrpSpPr>
          <p:cNvPr id="323" name="Google Shape;323;p21"/>
          <p:cNvGrpSpPr/>
          <p:nvPr/>
        </p:nvGrpSpPr>
        <p:grpSpPr>
          <a:xfrm>
            <a:off x="6438895" y="2711167"/>
            <a:ext cx="1837762" cy="2998324"/>
            <a:chOff x="6400803" y="1327148"/>
            <a:chExt cx="1837762" cy="2998324"/>
          </a:xfrm>
        </p:grpSpPr>
        <p:sp>
          <p:nvSpPr>
            <p:cNvPr id="324" name="Google Shape;324;p21"/>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25" name="Google Shape;325;p21"/>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B16314"/>
                  </a:solidFill>
                  <a:latin typeface="Palatino Linotype"/>
                  <a:ea typeface="Palatino Linotype"/>
                  <a:cs typeface="Palatino Linotype"/>
                  <a:sym typeface="Palatino Linotype"/>
                </a:rPr>
                <a:t>Co-Pays</a:t>
              </a:r>
              <a:endParaRPr/>
            </a:p>
          </p:txBody>
        </p:sp>
        <p:sp>
          <p:nvSpPr>
            <p:cNvPr id="326" name="Google Shape;326;p21"/>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7">
                                            <p:txEl>
                                              <p:pRg st="0" end="0"/>
                                            </p:txEl>
                                          </p:spTgt>
                                        </p:tgtEl>
                                        <p:attrNameLst>
                                          <p:attrName>style.visibility</p:attrName>
                                        </p:attrNameLst>
                                      </p:cBhvr>
                                      <p:to>
                                        <p:strVal val="visible"/>
                                      </p:to>
                                    </p:set>
                                    <p:animEffect transition="in" filter="fade">
                                      <p:cBhvr>
                                        <p:cTn id="7" dur="1000"/>
                                        <p:tgtEl>
                                          <p:spTgt spid="297">
                                            <p:txEl>
                                              <p:pRg st="0" end="0"/>
                                            </p:txEl>
                                          </p:spTgt>
                                        </p:tgtEl>
                                      </p:cBhvr>
                                    </p:animEffect>
                                    <p:anim calcmode="lin" valueType="num">
                                      <p:cBhvr>
                                        <p:cTn id="8" dur="1000" fill="hold"/>
                                        <p:tgtEl>
                                          <p:spTgt spid="29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21"/>
                                        </p:tgtEl>
                                        <p:attrNameLst>
                                          <p:attrName>style.visibility</p:attrName>
                                        </p:attrNameLst>
                                      </p:cBhvr>
                                      <p:to>
                                        <p:strVal val="visible"/>
                                      </p:to>
                                    </p:set>
                                    <p:animEffect transition="in" filter="fade">
                                      <p:cBhvr>
                                        <p:cTn id="13" dur="2000"/>
                                        <p:tgtEl>
                                          <p:spTgt spid="321"/>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97">
                                            <p:txEl>
                                              <p:pRg st="1" end="1"/>
                                            </p:txEl>
                                          </p:spTgt>
                                        </p:tgtEl>
                                        <p:attrNameLst>
                                          <p:attrName>style.visibility</p:attrName>
                                        </p:attrNameLst>
                                      </p:cBhvr>
                                      <p:to>
                                        <p:strVal val="visible"/>
                                      </p:to>
                                    </p:set>
                                    <p:animEffect transition="in" filter="fade">
                                      <p:cBhvr>
                                        <p:cTn id="18" dur="1000"/>
                                        <p:tgtEl>
                                          <p:spTgt spid="297">
                                            <p:txEl>
                                              <p:pRg st="1" end="1"/>
                                            </p:txEl>
                                          </p:spTgt>
                                        </p:tgtEl>
                                      </p:cBhvr>
                                    </p:animEffect>
                                    <p:anim calcmode="lin" valueType="num">
                                      <p:cBhvr>
                                        <p:cTn id="19" dur="1000" fill="hold"/>
                                        <p:tgtEl>
                                          <p:spTgt spid="29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97">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22"/>
                                        </p:tgtEl>
                                        <p:attrNameLst>
                                          <p:attrName>style.visibility</p:attrName>
                                        </p:attrNameLst>
                                      </p:cBhvr>
                                      <p:to>
                                        <p:strVal val="visible"/>
                                      </p:to>
                                    </p:set>
                                    <p:animEffect transition="in" filter="fade">
                                      <p:cBhvr>
                                        <p:cTn id="24" dur="2000"/>
                                        <p:tgtEl>
                                          <p:spTgt spid="322"/>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323"/>
                                        </p:tgtEl>
                                        <p:attrNameLst>
                                          <p:attrName>style.visibility</p:attrName>
                                        </p:attrNameLst>
                                      </p:cBhvr>
                                      <p:to>
                                        <p:strVal val="visible"/>
                                      </p:to>
                                    </p:set>
                                    <p:animEffect transition="in" filter="fade">
                                      <p:cBhvr>
                                        <p:cTn id="28" dur="5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solidFill>
                  <a:srgbClr val="00B0F0"/>
                </a:solidFill>
              </a:rPr>
              <a:t>SLMB</a:t>
            </a:r>
            <a:r>
              <a:rPr lang="en-US" dirty="0"/>
              <a:t> + </a:t>
            </a:r>
            <a:r>
              <a:rPr lang="en-US" dirty="0">
                <a:solidFill>
                  <a:srgbClr val="92D050"/>
                </a:solidFill>
              </a:rPr>
              <a:t>MAWD (or Waiver)</a:t>
            </a:r>
            <a:endParaRPr dirty="0">
              <a:solidFill>
                <a:srgbClr val="92D050"/>
              </a:solidFill>
            </a:endParaRPr>
          </a:p>
        </p:txBody>
      </p:sp>
      <p:sp>
        <p:nvSpPr>
          <p:cNvPr id="332" name="Google Shape;332;p22"/>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000"/>
              <a:buChar char="•"/>
            </a:pPr>
            <a:r>
              <a:rPr lang="en-US" sz="2000" dirty="0"/>
              <a:t>A person can have both </a:t>
            </a:r>
            <a:r>
              <a:rPr lang="en-US" sz="2000" dirty="0">
                <a:solidFill>
                  <a:srgbClr val="00B0F0"/>
                </a:solidFill>
              </a:rPr>
              <a:t>SLMB</a:t>
            </a:r>
            <a:r>
              <a:rPr lang="en-US" sz="2000" dirty="0">
                <a:solidFill>
                  <a:srgbClr val="F0B579"/>
                </a:solidFill>
              </a:rPr>
              <a:t> </a:t>
            </a:r>
            <a:r>
              <a:rPr lang="en-US" sz="2000" dirty="0"/>
              <a:t>and </a:t>
            </a:r>
            <a:r>
              <a:rPr lang="en-US" sz="1600" dirty="0">
                <a:solidFill>
                  <a:srgbClr val="92D050"/>
                </a:solidFill>
                <a:latin typeface="Palatino Linotype"/>
                <a:ea typeface="Palatino Linotype"/>
                <a:cs typeface="Palatino Linotype"/>
                <a:sym typeface="Arial"/>
              </a:rPr>
              <a:t>MAWD</a:t>
            </a:r>
            <a:r>
              <a:rPr lang="en-US" sz="2000" dirty="0">
                <a:solidFill>
                  <a:srgbClr val="AAD956"/>
                </a:solidFill>
              </a:rPr>
              <a:t> (or Waiver)</a:t>
            </a:r>
            <a:endParaRPr dirty="0"/>
          </a:p>
        </p:txBody>
      </p:sp>
      <p:sp>
        <p:nvSpPr>
          <p:cNvPr id="333" name="Google Shape;333;p2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334" name="Google Shape;334;p22"/>
          <p:cNvGrpSpPr/>
          <p:nvPr/>
        </p:nvGrpSpPr>
        <p:grpSpPr>
          <a:xfrm>
            <a:off x="6290984" y="2628903"/>
            <a:ext cx="1837764" cy="2998323"/>
            <a:chOff x="6409767" y="2089150"/>
            <a:chExt cx="1837764" cy="2998323"/>
          </a:xfrm>
        </p:grpSpPr>
        <p:grpSp>
          <p:nvGrpSpPr>
            <p:cNvPr id="335" name="Google Shape;335;p22"/>
            <p:cNvGrpSpPr/>
            <p:nvPr/>
          </p:nvGrpSpPr>
          <p:grpSpPr>
            <a:xfrm>
              <a:off x="6409767" y="2089150"/>
              <a:ext cx="1837763" cy="2998323"/>
              <a:chOff x="6400803" y="1327148"/>
              <a:chExt cx="1837763" cy="2998323"/>
            </a:xfrm>
          </p:grpSpPr>
          <p:sp>
            <p:nvSpPr>
              <p:cNvPr id="336" name="Google Shape;336;p22"/>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37" name="Google Shape;337;p22"/>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Pays</a:t>
                </a:r>
                <a:endParaRPr/>
              </a:p>
            </p:txBody>
          </p:sp>
          <p:sp>
            <p:nvSpPr>
              <p:cNvPr id="338" name="Google Shape;338;p22"/>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39" name="Google Shape;339;p22"/>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Co-Insurance</a:t>
                </a:r>
                <a:endParaRPr/>
              </a:p>
            </p:txBody>
          </p:sp>
          <p:sp>
            <p:nvSpPr>
              <p:cNvPr id="340" name="Google Shape;340;p22"/>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Co-Pays</a:t>
                </a:r>
                <a:endParaRPr/>
              </a:p>
            </p:txBody>
          </p:sp>
          <p:sp>
            <p:nvSpPr>
              <p:cNvPr id="341" name="Google Shape;341;p22"/>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sp>
            <p:nvSpPr>
              <p:cNvPr id="342" name="Google Shape;342;p22"/>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B16314"/>
                    </a:solidFill>
                    <a:latin typeface="Palatino Linotype"/>
                    <a:ea typeface="Palatino Linotype"/>
                    <a:cs typeface="Palatino Linotype"/>
                    <a:sym typeface="Palatino Linotype"/>
                  </a:rPr>
                  <a:t>Premiums</a:t>
                </a:r>
                <a:endParaRPr/>
              </a:p>
            </p:txBody>
          </p:sp>
        </p:grpSp>
        <p:sp>
          <p:nvSpPr>
            <p:cNvPr id="343" name="Google Shape;343;p22"/>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grpSp>
        <p:nvGrpSpPr>
          <p:cNvPr id="344" name="Google Shape;344;p22"/>
          <p:cNvGrpSpPr/>
          <p:nvPr/>
        </p:nvGrpSpPr>
        <p:grpSpPr>
          <a:xfrm>
            <a:off x="741827" y="2635254"/>
            <a:ext cx="1864660" cy="2991974"/>
            <a:chOff x="878540" y="1327148"/>
            <a:chExt cx="1864660" cy="2991974"/>
          </a:xfrm>
        </p:grpSpPr>
        <p:sp>
          <p:nvSpPr>
            <p:cNvPr id="345" name="Google Shape;345;p22"/>
            <p:cNvSpPr/>
            <p:nvPr/>
          </p:nvSpPr>
          <p:spPr>
            <a:xfrm>
              <a:off x="878541" y="1860547"/>
              <a:ext cx="1331258" cy="245857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46" name="Google Shape;346;p22"/>
            <p:cNvSpPr/>
            <p:nvPr/>
          </p:nvSpPr>
          <p:spPr>
            <a:xfrm rot="5400000">
              <a:off x="1247214" y="2823136"/>
              <a:ext cx="2458572" cy="5334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347" name="Google Shape;347;p22"/>
            <p:cNvSpPr/>
            <p:nvPr/>
          </p:nvSpPr>
          <p:spPr>
            <a:xfrm>
              <a:off x="878540" y="1327148"/>
              <a:ext cx="186466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A</a:t>
              </a:r>
              <a:endParaRPr/>
            </a:p>
          </p:txBody>
        </p:sp>
      </p:grpSp>
      <p:sp>
        <p:nvSpPr>
          <p:cNvPr id="348" name="Google Shape;348;p22"/>
          <p:cNvSpPr/>
          <p:nvPr/>
        </p:nvSpPr>
        <p:spPr>
          <a:xfrm>
            <a:off x="741828" y="2895601"/>
            <a:ext cx="1864659" cy="250826"/>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nvGrpSpPr>
          <p:cNvPr id="349" name="Google Shape;349;p22"/>
          <p:cNvGrpSpPr/>
          <p:nvPr/>
        </p:nvGrpSpPr>
        <p:grpSpPr>
          <a:xfrm>
            <a:off x="3538820" y="2659532"/>
            <a:ext cx="1828803" cy="2991972"/>
            <a:chOff x="3657600" y="1333499"/>
            <a:chExt cx="1828803" cy="2991972"/>
          </a:xfrm>
        </p:grpSpPr>
        <p:sp>
          <p:nvSpPr>
            <p:cNvPr id="350" name="Google Shape;350;p22"/>
            <p:cNvSpPr/>
            <p:nvPr/>
          </p:nvSpPr>
          <p:spPr>
            <a:xfrm>
              <a:off x="3886204" y="1876049"/>
              <a:ext cx="1219193" cy="2449422"/>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51" name="Google Shape;351;p22"/>
            <p:cNvSpPr/>
            <p:nvPr/>
          </p:nvSpPr>
          <p:spPr>
            <a:xfrm rot="5400000">
              <a:off x="4065586" y="2904654"/>
              <a:ext cx="2449420" cy="392214"/>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352" name="Google Shape;352;p22"/>
            <p:cNvSpPr/>
            <p:nvPr/>
          </p:nvSpPr>
          <p:spPr>
            <a:xfrm>
              <a:off x="3657600" y="1333499"/>
              <a:ext cx="182880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B</a:t>
              </a:r>
              <a:endParaRPr/>
            </a:p>
          </p:txBody>
        </p:sp>
        <p:sp>
          <p:nvSpPr>
            <p:cNvPr id="353" name="Google Shape;353;p22"/>
            <p:cNvSpPr/>
            <p:nvPr/>
          </p:nvSpPr>
          <p:spPr>
            <a:xfrm rot="-5400000">
              <a:off x="2410854" y="2850122"/>
              <a:ext cx="2722098" cy="228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grpSp>
      <p:sp>
        <p:nvSpPr>
          <p:cNvPr id="354" name="Google Shape;354;p22"/>
          <p:cNvSpPr/>
          <p:nvPr/>
        </p:nvSpPr>
        <p:spPr>
          <a:xfrm>
            <a:off x="3767421" y="2929404"/>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355" name="Google Shape;355;p22"/>
          <p:cNvSpPr/>
          <p:nvPr/>
        </p:nvSpPr>
        <p:spPr>
          <a:xfrm>
            <a:off x="741827" y="2891794"/>
            <a:ext cx="1864659" cy="250826"/>
          </a:xfrm>
          <a:prstGeom prst="round2SameRect">
            <a:avLst>
              <a:gd name="adj1" fmla="val 0"/>
              <a:gd name="adj2" fmla="val 0"/>
            </a:avLst>
          </a:prstGeom>
          <a:solidFill>
            <a:srgbClr val="AAD956"/>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356" name="Google Shape;356;p22"/>
          <p:cNvSpPr/>
          <p:nvPr/>
        </p:nvSpPr>
        <p:spPr>
          <a:xfrm rot="5400000">
            <a:off x="1110500" y="4109013"/>
            <a:ext cx="2458572" cy="533400"/>
          </a:xfrm>
          <a:prstGeom prst="round2SameRect">
            <a:avLst>
              <a:gd name="adj1" fmla="val 0"/>
              <a:gd name="adj2" fmla="val 0"/>
            </a:avLst>
          </a:prstGeom>
          <a:solidFill>
            <a:srgbClr val="AAD956"/>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357" name="Google Shape;357;p22"/>
          <p:cNvSpPr/>
          <p:nvPr/>
        </p:nvSpPr>
        <p:spPr>
          <a:xfrm>
            <a:off x="3767418" y="2931458"/>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358" name="Google Shape;358;p22"/>
          <p:cNvSpPr/>
          <p:nvPr/>
        </p:nvSpPr>
        <p:spPr>
          <a:xfrm>
            <a:off x="3767424" y="2931458"/>
            <a:ext cx="1600202" cy="272677"/>
          </a:xfrm>
          <a:prstGeom prst="round2SameRect">
            <a:avLst>
              <a:gd name="adj1" fmla="val 0"/>
              <a:gd name="adj2" fmla="val 0"/>
            </a:avLst>
          </a:prstGeom>
          <a:solidFill>
            <a:srgbClr val="AAD956"/>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B16314"/>
                </a:solidFill>
                <a:latin typeface="Palatino Linotype"/>
                <a:ea typeface="Palatino Linotype"/>
                <a:cs typeface="Palatino Linotype"/>
                <a:sym typeface="Palatino Linotype"/>
              </a:rPr>
              <a:t>Deductible</a:t>
            </a:r>
            <a:endParaRPr dirty="0"/>
          </a:p>
        </p:txBody>
      </p:sp>
      <p:sp>
        <p:nvSpPr>
          <p:cNvPr id="359" name="Google Shape;359;p22"/>
          <p:cNvSpPr/>
          <p:nvPr/>
        </p:nvSpPr>
        <p:spPr>
          <a:xfrm rot="-5400000">
            <a:off x="2292069" y="4178207"/>
            <a:ext cx="2722098" cy="228600"/>
          </a:xfrm>
          <a:prstGeom prst="round2SameRect">
            <a:avLst>
              <a:gd name="adj1" fmla="val 0"/>
              <a:gd name="adj2" fmla="val 0"/>
            </a:avLst>
          </a:prstGeom>
          <a:solidFill>
            <a:srgbClr val="00B0F0"/>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tx1"/>
                </a:solidFill>
                <a:latin typeface="Palatino Linotype"/>
                <a:ea typeface="Palatino Linotype"/>
                <a:cs typeface="Palatino Linotype"/>
                <a:sym typeface="Palatino Linotype"/>
              </a:rPr>
              <a:t>Premiums</a:t>
            </a:r>
            <a:endParaRPr dirty="0">
              <a:solidFill>
                <a:schemeClr val="tx1"/>
              </a:solidFill>
            </a:endParaRPr>
          </a:p>
        </p:txBody>
      </p:sp>
      <p:sp>
        <p:nvSpPr>
          <p:cNvPr id="360" name="Google Shape;360;p22"/>
          <p:cNvSpPr/>
          <p:nvPr/>
        </p:nvSpPr>
        <p:spPr>
          <a:xfrm rot="5400000">
            <a:off x="3952409" y="4238344"/>
            <a:ext cx="2449420" cy="381003"/>
          </a:xfrm>
          <a:prstGeom prst="round2SameRect">
            <a:avLst>
              <a:gd name="adj1" fmla="val 0"/>
              <a:gd name="adj2" fmla="val 0"/>
            </a:avLst>
          </a:prstGeom>
          <a:solidFill>
            <a:srgbClr val="AAD956"/>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361" name="Google Shape;361;p22"/>
          <p:cNvSpPr/>
          <p:nvPr/>
        </p:nvSpPr>
        <p:spPr>
          <a:xfrm>
            <a:off x="6053419" y="5803714"/>
            <a:ext cx="2285998" cy="485215"/>
          </a:xfrm>
          <a:prstGeom prst="ribbon">
            <a:avLst>
              <a:gd name="adj1" fmla="val 7429"/>
              <a:gd name="adj2" fmla="val 73632"/>
            </a:avLst>
          </a:prstGeom>
          <a:solidFill>
            <a:schemeClr val="lt1"/>
          </a:solidFill>
          <a:ln w="2857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SSA’s </a:t>
            </a:r>
            <a:endParaRPr/>
          </a:p>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Low Income Subsidy</a:t>
            </a:r>
            <a:endParaRPr/>
          </a:p>
        </p:txBody>
      </p:sp>
      <p:grpSp>
        <p:nvGrpSpPr>
          <p:cNvPr id="362" name="Google Shape;362;p22"/>
          <p:cNvGrpSpPr/>
          <p:nvPr/>
        </p:nvGrpSpPr>
        <p:grpSpPr>
          <a:xfrm>
            <a:off x="6277537" y="2635254"/>
            <a:ext cx="1837762" cy="2998324"/>
            <a:chOff x="6400803" y="1327148"/>
            <a:chExt cx="1837762" cy="2998324"/>
          </a:xfrm>
        </p:grpSpPr>
        <p:sp>
          <p:nvSpPr>
            <p:cNvPr id="363" name="Google Shape;363;p22"/>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64" name="Google Shape;364;p22"/>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B16314"/>
                  </a:solidFill>
                  <a:latin typeface="Palatino Linotype"/>
                  <a:ea typeface="Palatino Linotype"/>
                  <a:cs typeface="Palatino Linotype"/>
                  <a:sym typeface="Palatino Linotype"/>
                </a:rPr>
                <a:t>Co-Pays</a:t>
              </a:r>
              <a:endParaRPr/>
            </a:p>
          </p:txBody>
        </p:sp>
        <p:sp>
          <p:nvSpPr>
            <p:cNvPr id="365" name="Google Shape;365;p22"/>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grpSp>
      <p:sp>
        <p:nvSpPr>
          <p:cNvPr id="366" name="Google Shape;366;p22"/>
          <p:cNvSpPr/>
          <p:nvPr/>
        </p:nvSpPr>
        <p:spPr>
          <a:xfrm>
            <a:off x="7529384" y="1736167"/>
            <a:ext cx="1295400" cy="830732"/>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6005" y="79820"/>
                </a:moveTo>
                <a:lnTo>
                  <a:pt x="-59156" y="82312"/>
                </a:lnTo>
                <a:lnTo>
                  <a:pt x="-164680" y="47774"/>
                </a:lnTo>
              </a:path>
            </a:pathLst>
          </a:custGeom>
          <a:solidFill>
            <a:schemeClr val="lt1"/>
          </a:solidFill>
          <a:ln w="28575"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Remember: MAWD has a premium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2000"/>
                                        <p:tgtEl>
                                          <p:spTgt spid="3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6"/>
                                        </p:tgtEl>
                                        <p:attrNameLst>
                                          <p:attrName>style.visibility</p:attrName>
                                        </p:attrNameLst>
                                      </p:cBhvr>
                                      <p:to>
                                        <p:strVal val="visible"/>
                                      </p:to>
                                    </p:set>
                                    <p:animEffect transition="in" filter="fade">
                                      <p:cBhvr>
                                        <p:cTn id="12" dur="2000"/>
                                        <p:tgtEl>
                                          <p:spTgt spid="356"/>
                                        </p:tgtEl>
                                      </p:cBhvr>
                                    </p:animEffect>
                                  </p:childTnLst>
                                </p:cTn>
                              </p:par>
                              <p:par>
                                <p:cTn id="13" presetID="10" presetClass="entr" presetSubtype="0" fill="hold" nodeType="withEffect">
                                  <p:stCondLst>
                                    <p:cond delay="0"/>
                                  </p:stCondLst>
                                  <p:childTnLst>
                                    <p:set>
                                      <p:cBhvr>
                                        <p:cTn id="14" dur="1" fill="hold">
                                          <p:stCondLst>
                                            <p:cond delay="0"/>
                                          </p:stCondLst>
                                        </p:cTn>
                                        <p:tgtEl>
                                          <p:spTgt spid="355"/>
                                        </p:tgtEl>
                                        <p:attrNameLst>
                                          <p:attrName>style.visibility</p:attrName>
                                        </p:attrNameLst>
                                      </p:cBhvr>
                                      <p:to>
                                        <p:strVal val="visible"/>
                                      </p:to>
                                    </p:set>
                                    <p:animEffect transition="in" filter="fade">
                                      <p:cBhvr>
                                        <p:cTn id="15" dur="2000"/>
                                        <p:tgtEl>
                                          <p:spTgt spid="355"/>
                                        </p:tgtEl>
                                      </p:cBhvr>
                                    </p:animEffect>
                                  </p:childTnLst>
                                </p:cTn>
                              </p:par>
                              <p:par>
                                <p:cTn id="16" presetID="10" presetClass="entr" presetSubtype="0" fill="hold" nodeType="withEffect">
                                  <p:stCondLst>
                                    <p:cond delay="0"/>
                                  </p:stCondLst>
                                  <p:childTnLst>
                                    <p:set>
                                      <p:cBhvr>
                                        <p:cTn id="17" dur="1" fill="hold">
                                          <p:stCondLst>
                                            <p:cond delay="0"/>
                                          </p:stCondLst>
                                        </p:cTn>
                                        <p:tgtEl>
                                          <p:spTgt spid="358"/>
                                        </p:tgtEl>
                                        <p:attrNameLst>
                                          <p:attrName>style.visibility</p:attrName>
                                        </p:attrNameLst>
                                      </p:cBhvr>
                                      <p:to>
                                        <p:strVal val="visible"/>
                                      </p:to>
                                    </p:set>
                                    <p:animEffect transition="in" filter="fade">
                                      <p:cBhvr>
                                        <p:cTn id="18" dur="2000"/>
                                        <p:tgtEl>
                                          <p:spTgt spid="358"/>
                                        </p:tgtEl>
                                      </p:cBhvr>
                                    </p:animEffect>
                                  </p:childTnLst>
                                </p:cTn>
                              </p:par>
                              <p:par>
                                <p:cTn id="19" presetID="10" presetClass="entr" presetSubtype="0" fill="hold" nodeType="withEffect">
                                  <p:stCondLst>
                                    <p:cond delay="0"/>
                                  </p:stCondLst>
                                  <p:childTnLst>
                                    <p:set>
                                      <p:cBhvr>
                                        <p:cTn id="20" dur="1" fill="hold">
                                          <p:stCondLst>
                                            <p:cond delay="0"/>
                                          </p:stCondLst>
                                        </p:cTn>
                                        <p:tgtEl>
                                          <p:spTgt spid="360"/>
                                        </p:tgtEl>
                                        <p:attrNameLst>
                                          <p:attrName>style.visibility</p:attrName>
                                        </p:attrNameLst>
                                      </p:cBhvr>
                                      <p:to>
                                        <p:strVal val="visible"/>
                                      </p:to>
                                    </p:set>
                                    <p:animEffect transition="in" filter="fade">
                                      <p:cBhvr>
                                        <p:cTn id="21" dur="2000"/>
                                        <p:tgtEl>
                                          <p:spTgt spid="36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61"/>
                                        </p:tgtEl>
                                        <p:attrNameLst>
                                          <p:attrName>style.visibility</p:attrName>
                                        </p:attrNameLst>
                                      </p:cBhvr>
                                      <p:to>
                                        <p:strVal val="visible"/>
                                      </p:to>
                                    </p:set>
                                    <p:animEffect transition="in" filter="fade">
                                      <p:cBhvr>
                                        <p:cTn id="26" dur="2000"/>
                                        <p:tgtEl>
                                          <p:spTgt spid="36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2"/>
                                        </p:tgtEl>
                                        <p:attrNameLst>
                                          <p:attrName>style.visibility</p:attrName>
                                        </p:attrNameLst>
                                      </p:cBhvr>
                                      <p:to>
                                        <p:strVal val="visible"/>
                                      </p:to>
                                    </p:set>
                                    <p:animEffect transition="in" filter="fade">
                                      <p:cBhvr>
                                        <p:cTn id="31" dur="500"/>
                                        <p:tgtEl>
                                          <p:spTgt spid="362"/>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366"/>
                                        </p:tgtEl>
                                        <p:attrNameLst>
                                          <p:attrName>style.visibility</p:attrName>
                                        </p:attrNameLst>
                                      </p:cBhvr>
                                      <p:to>
                                        <p:strVal val="visible"/>
                                      </p:to>
                                    </p:set>
                                    <p:anim calcmode="lin" valueType="num">
                                      <p:cBhvr additive="base">
                                        <p:cTn id="36" dur="500"/>
                                        <p:tgtEl>
                                          <p:spTgt spid="366"/>
                                        </p:tgtEl>
                                        <p:attrNameLst>
                                          <p:attrName>ppt_w</p:attrName>
                                        </p:attrNameLst>
                                      </p:cBhvr>
                                      <p:tavLst>
                                        <p:tav tm="0">
                                          <p:val>
                                            <p:strVal val="0"/>
                                          </p:val>
                                        </p:tav>
                                        <p:tav tm="100000">
                                          <p:val>
                                            <p:strVal val="#ppt_w"/>
                                          </p:val>
                                        </p:tav>
                                      </p:tavLst>
                                    </p:anim>
                                    <p:anim calcmode="lin" valueType="num">
                                      <p:cBhvr additive="base">
                                        <p:cTn id="37" dur="500"/>
                                        <p:tgtEl>
                                          <p:spTgt spid="36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txBox="1">
            <a:spLocks noGrp="1"/>
          </p:cNvSpPr>
          <p:nvPr>
            <p:ph type="title"/>
          </p:nvPr>
        </p:nvSpPr>
        <p:spPr>
          <a:xfrm>
            <a:off x="457200" y="990600"/>
            <a:ext cx="8229600" cy="12192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3200"/>
              <a:buFont typeface="Palatino Linotype"/>
              <a:buNone/>
            </a:pPr>
            <a:r>
              <a:rPr lang="en-US" sz="3200"/>
              <a:t>Qualified Individual</a:t>
            </a:r>
            <a:br>
              <a:rPr lang="en-US" sz="3200"/>
            </a:br>
            <a:r>
              <a:rPr lang="en-US" sz="3200"/>
              <a:t>QI</a:t>
            </a:r>
            <a:endParaRPr/>
          </a:p>
        </p:txBody>
      </p:sp>
      <p:sp>
        <p:nvSpPr>
          <p:cNvPr id="372" name="Google Shape;372;p23"/>
          <p:cNvSpPr txBox="1">
            <a:spLocks noGrp="1"/>
          </p:cNvSpPr>
          <p:nvPr>
            <p:ph type="body" idx="1"/>
          </p:nvPr>
        </p:nvSpPr>
        <p:spPr>
          <a:xfrm>
            <a:off x="457200" y="2438400"/>
            <a:ext cx="8229600" cy="3687763"/>
          </a:xfrm>
          <a:prstGeom prst="rect">
            <a:avLst/>
          </a:prstGeom>
          <a:noFill/>
          <a:ln>
            <a:noFill/>
          </a:ln>
        </p:spPr>
        <p:txBody>
          <a:bodyPr spcFirstLastPara="1" wrap="square" lIns="91425" tIns="45700" rIns="91425" bIns="45700" anchor="t" anchorCtr="0">
            <a:normAutofit lnSpcReduction="10000"/>
          </a:bodyPr>
          <a:lstStyle/>
          <a:p>
            <a:pPr marL="342900" lvl="0" indent="-342900" algn="ctr" rtl="0">
              <a:lnSpc>
                <a:spcPct val="90000"/>
              </a:lnSpc>
              <a:spcBef>
                <a:spcPts val="0"/>
              </a:spcBef>
              <a:spcAft>
                <a:spcPts val="0"/>
              </a:spcAft>
              <a:buClr>
                <a:srgbClr val="76420D"/>
              </a:buClr>
              <a:buSzPts val="2400"/>
              <a:buNone/>
            </a:pPr>
            <a:r>
              <a:rPr lang="en-US" dirty="0"/>
              <a:t>135% Federal Poverty Income Level</a:t>
            </a:r>
            <a:endParaRPr dirty="0"/>
          </a:p>
          <a:p>
            <a:pPr marL="342900" lvl="0" indent="-342900" algn="ctr" rtl="0">
              <a:lnSpc>
                <a:spcPct val="90000"/>
              </a:lnSpc>
              <a:spcBef>
                <a:spcPts val="480"/>
              </a:spcBef>
              <a:spcAft>
                <a:spcPts val="0"/>
              </a:spcAft>
              <a:buClr>
                <a:srgbClr val="76420D"/>
              </a:buClr>
              <a:buSzPts val="2400"/>
              <a:buNone/>
            </a:pPr>
            <a:endParaRPr dirty="0"/>
          </a:p>
          <a:p>
            <a:pPr marL="342900" lvl="0" indent="-342900" algn="ctr" rtl="0">
              <a:lnSpc>
                <a:spcPct val="90000"/>
              </a:lnSpc>
              <a:spcBef>
                <a:spcPts val="480"/>
              </a:spcBef>
              <a:spcAft>
                <a:spcPts val="0"/>
              </a:spcAft>
              <a:buClr>
                <a:srgbClr val="76420D"/>
              </a:buClr>
              <a:buSzPts val="2100"/>
              <a:buNone/>
            </a:pPr>
            <a:r>
              <a:rPr lang="en-US" sz="2100" dirty="0"/>
              <a:t>(</a:t>
            </a:r>
            <a:r>
              <a:rPr lang="en-US" sz="2100" dirty="0" smtClean="0"/>
              <a:t>2022 </a:t>
            </a:r>
            <a:r>
              <a:rPr lang="en-US" sz="2100" dirty="0"/>
              <a:t>- $</a:t>
            </a:r>
            <a:r>
              <a:rPr lang="en-US" sz="2100" dirty="0" smtClean="0"/>
              <a:t>1,529 </a:t>
            </a:r>
            <a:r>
              <a:rPr lang="en-US" sz="2100" dirty="0"/>
              <a:t>for 1 person; </a:t>
            </a:r>
            <a:r>
              <a:rPr lang="en-US" sz="2100" dirty="0" smtClean="0"/>
              <a:t>$2,060 </a:t>
            </a:r>
            <a:r>
              <a:rPr lang="en-US" sz="2100" dirty="0"/>
              <a:t>for couple</a:t>
            </a:r>
            <a:r>
              <a:rPr lang="en-US" dirty="0"/>
              <a:t>)</a:t>
            </a:r>
            <a:endParaRPr dirty="0"/>
          </a:p>
          <a:p>
            <a:pPr marL="342900" lvl="0" indent="-342900" algn="l" rtl="0">
              <a:lnSpc>
                <a:spcPct val="90000"/>
              </a:lnSpc>
              <a:spcBef>
                <a:spcPts val="480"/>
              </a:spcBef>
              <a:spcAft>
                <a:spcPts val="0"/>
              </a:spcAft>
              <a:buClr>
                <a:srgbClr val="76420D"/>
              </a:buClr>
              <a:buSzPts val="2400"/>
              <a:buNone/>
            </a:pPr>
            <a:endParaRPr dirty="0"/>
          </a:p>
          <a:p>
            <a:pPr marL="342900" lvl="0" indent="-342900" algn="ctr" rtl="0">
              <a:lnSpc>
                <a:spcPct val="90000"/>
              </a:lnSpc>
              <a:spcBef>
                <a:spcPts val="480"/>
              </a:spcBef>
              <a:spcAft>
                <a:spcPts val="0"/>
              </a:spcAft>
              <a:buClr>
                <a:srgbClr val="76420D"/>
              </a:buClr>
              <a:buSzPts val="2400"/>
              <a:buNone/>
            </a:pPr>
            <a:r>
              <a:rPr lang="en-US" dirty="0"/>
              <a:t>SSI Counting Rules</a:t>
            </a:r>
            <a:endParaRPr dirty="0"/>
          </a:p>
          <a:p>
            <a:pPr marL="342900" lvl="0" indent="-342900" algn="ctr" rtl="0">
              <a:lnSpc>
                <a:spcPct val="90000"/>
              </a:lnSpc>
              <a:spcBef>
                <a:spcPts val="480"/>
              </a:spcBef>
              <a:spcAft>
                <a:spcPts val="0"/>
              </a:spcAft>
              <a:buClr>
                <a:srgbClr val="76420D"/>
              </a:buClr>
              <a:buSzPts val="2400"/>
              <a:buNone/>
            </a:pPr>
            <a:endParaRPr dirty="0"/>
          </a:p>
          <a:p>
            <a:pPr marL="342900" lvl="0" algn="ctr">
              <a:lnSpc>
                <a:spcPct val="90000"/>
              </a:lnSpc>
              <a:spcBef>
                <a:spcPts val="480"/>
              </a:spcBef>
              <a:buSzPts val="2400"/>
              <a:buNone/>
            </a:pPr>
            <a:r>
              <a:rPr lang="en-US" u="sng" dirty="0"/>
              <a:t>2022 Asset limits:</a:t>
            </a:r>
            <a:endParaRPr lang="en-US" dirty="0"/>
          </a:p>
          <a:p>
            <a:pPr marL="342900" lvl="0" algn="ctr">
              <a:lnSpc>
                <a:spcPct val="90000"/>
              </a:lnSpc>
              <a:spcBef>
                <a:spcPts val="480"/>
              </a:spcBef>
              <a:buSzPts val="2400"/>
              <a:buNone/>
            </a:pPr>
            <a:r>
              <a:rPr lang="en-US" dirty="0"/>
              <a:t>$8,400 - single</a:t>
            </a:r>
          </a:p>
          <a:p>
            <a:pPr marL="342900" lvl="0" algn="ctr">
              <a:lnSpc>
                <a:spcPct val="90000"/>
              </a:lnSpc>
              <a:spcBef>
                <a:spcPts val="480"/>
              </a:spcBef>
              <a:buSzPts val="2400"/>
              <a:buNone/>
            </a:pPr>
            <a:r>
              <a:rPr lang="en-US" dirty="0"/>
              <a:t>$12,600 - couple</a:t>
            </a:r>
          </a:p>
          <a:p>
            <a:pPr marL="0" lvl="0" indent="0" algn="ctr">
              <a:lnSpc>
                <a:spcPct val="90000"/>
              </a:lnSpc>
              <a:spcBef>
                <a:spcPts val="480"/>
              </a:spcBef>
              <a:buSzPts val="2400"/>
              <a:buNone/>
            </a:pPr>
            <a:r>
              <a:rPr lang="en-US" dirty="0"/>
              <a:t>	(plus up to $1,500 burial set aside)</a:t>
            </a:r>
          </a:p>
          <a:p>
            <a:pPr marL="342900" lvl="0" indent="-190500" algn="l" rtl="0">
              <a:spcBef>
                <a:spcPts val="480"/>
              </a:spcBef>
              <a:spcAft>
                <a:spcPts val="0"/>
              </a:spcAft>
              <a:buClr>
                <a:srgbClr val="76420D"/>
              </a:buClr>
              <a:buSzPts val="2400"/>
              <a:buNone/>
            </a:pPr>
            <a:endParaRPr dirty="0"/>
          </a:p>
        </p:txBody>
      </p:sp>
      <p:sp>
        <p:nvSpPr>
          <p:cNvPr id="373" name="Google Shape;373;p2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2">
                                            <p:txEl>
                                              <p:pRg st="0" end="0"/>
                                            </p:txEl>
                                          </p:spTgt>
                                        </p:tgtEl>
                                        <p:attrNameLst>
                                          <p:attrName>style.visibility</p:attrName>
                                        </p:attrNameLst>
                                      </p:cBhvr>
                                      <p:to>
                                        <p:strVal val="visible"/>
                                      </p:to>
                                    </p:set>
                                    <p:animEffect transition="in" filter="wipe(down)">
                                      <p:cBhvr>
                                        <p:cTn id="7" dur="500"/>
                                        <p:tgtEl>
                                          <p:spTgt spid="37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72">
                                            <p:txEl>
                                              <p:pRg st="2" end="2"/>
                                            </p:txEl>
                                          </p:spTgt>
                                        </p:tgtEl>
                                        <p:attrNameLst>
                                          <p:attrName>style.visibility</p:attrName>
                                        </p:attrNameLst>
                                      </p:cBhvr>
                                      <p:to>
                                        <p:strVal val="visible"/>
                                      </p:to>
                                    </p:set>
                                    <p:animEffect transition="in" filter="wipe(down)">
                                      <p:cBhvr>
                                        <p:cTn id="10" dur="500"/>
                                        <p:tgtEl>
                                          <p:spTgt spid="37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72">
                                            <p:txEl>
                                              <p:pRg st="4" end="4"/>
                                            </p:txEl>
                                          </p:spTgt>
                                        </p:tgtEl>
                                        <p:attrNameLst>
                                          <p:attrName>style.visibility</p:attrName>
                                        </p:attrNameLst>
                                      </p:cBhvr>
                                      <p:to>
                                        <p:strVal val="visible"/>
                                      </p:to>
                                    </p:set>
                                    <p:animEffect transition="in" filter="wipe(down)">
                                      <p:cBhvr>
                                        <p:cTn id="15" dur="500"/>
                                        <p:tgtEl>
                                          <p:spTgt spid="37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4"/>
          <p:cNvSpPr txBox="1">
            <a:spLocks noGrp="1"/>
          </p:cNvSpPr>
          <p:nvPr>
            <p:ph type="title"/>
          </p:nvPr>
        </p:nvSpPr>
        <p:spPr>
          <a:xfrm>
            <a:off x="457200" y="894270"/>
            <a:ext cx="8229600" cy="934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What does QI cover?</a:t>
            </a:r>
            <a:endParaRPr/>
          </a:p>
        </p:txBody>
      </p:sp>
      <p:sp>
        <p:nvSpPr>
          <p:cNvPr id="379" name="Google Shape;379;p24"/>
          <p:cNvSpPr txBox="1">
            <a:spLocks noGrp="1"/>
          </p:cNvSpPr>
          <p:nvPr>
            <p:ph type="body" idx="1"/>
          </p:nvPr>
        </p:nvSpPr>
        <p:spPr>
          <a:xfrm>
            <a:off x="457200" y="1905000"/>
            <a:ext cx="8229600" cy="4221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Premiums</a:t>
            </a:r>
            <a:endParaRPr/>
          </a:p>
          <a:p>
            <a:pPr marL="342900" lvl="0" indent="-342900" algn="l" rtl="0">
              <a:spcBef>
                <a:spcPts val="480"/>
              </a:spcBef>
              <a:spcAft>
                <a:spcPts val="0"/>
              </a:spcAft>
              <a:buClr>
                <a:srgbClr val="76420D"/>
              </a:buClr>
              <a:buSzPts val="2400"/>
              <a:buNone/>
            </a:pPr>
            <a:endParaRPr b="1" u="sng"/>
          </a:p>
          <a:p>
            <a:pPr marL="342900" lvl="0" indent="-342900" algn="l" rtl="0">
              <a:spcBef>
                <a:spcPts val="480"/>
              </a:spcBef>
              <a:spcAft>
                <a:spcPts val="0"/>
              </a:spcAft>
              <a:buClr>
                <a:srgbClr val="76420D"/>
              </a:buClr>
              <a:buSzPts val="2400"/>
              <a:buChar char="•"/>
            </a:pPr>
            <a:r>
              <a:rPr lang="en-US"/>
              <a:t>Automatic eligibility for full Part D low-income subsidy</a:t>
            </a:r>
            <a:endParaRPr/>
          </a:p>
          <a:p>
            <a:pPr marL="342900" lvl="0" indent="-342900" algn="l" rtl="0">
              <a:spcBef>
                <a:spcPts val="480"/>
              </a:spcBef>
              <a:spcAft>
                <a:spcPts val="0"/>
              </a:spcAft>
              <a:buClr>
                <a:srgbClr val="76420D"/>
              </a:buClr>
              <a:buSzPts val="2400"/>
              <a:buNone/>
            </a:pPr>
            <a:endParaRPr/>
          </a:p>
          <a:p>
            <a:pPr marL="342900" lvl="0" indent="-342900" algn="l" rtl="0">
              <a:spcBef>
                <a:spcPts val="480"/>
              </a:spcBef>
              <a:spcAft>
                <a:spcPts val="0"/>
              </a:spcAft>
              <a:buClr>
                <a:srgbClr val="76420D"/>
              </a:buClr>
              <a:buSzPts val="2400"/>
              <a:buNone/>
            </a:pPr>
            <a:r>
              <a:rPr lang="en-US"/>
              <a:t>But Note:  If on QI cannot have any other form of Medicaid (e.g. MAWD or Waiver )</a:t>
            </a:r>
            <a:endParaRPr/>
          </a:p>
          <a:p>
            <a:pPr marL="342900" lvl="0" indent="-190500" algn="l" rtl="0">
              <a:spcBef>
                <a:spcPts val="480"/>
              </a:spcBef>
              <a:spcAft>
                <a:spcPts val="0"/>
              </a:spcAft>
              <a:buClr>
                <a:srgbClr val="76420D"/>
              </a:buClr>
              <a:buSzPts val="2400"/>
              <a:buNone/>
            </a:pPr>
            <a:endParaRPr/>
          </a:p>
        </p:txBody>
      </p:sp>
      <p:sp>
        <p:nvSpPr>
          <p:cNvPr id="380" name="Google Shape;380;p2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solidFill>
                  <a:srgbClr val="00B0F0"/>
                </a:solidFill>
              </a:rPr>
              <a:t>QI</a:t>
            </a:r>
            <a:endParaRPr dirty="0">
              <a:solidFill>
                <a:srgbClr val="00B0F0"/>
              </a:solidFill>
            </a:endParaRPr>
          </a:p>
        </p:txBody>
      </p:sp>
      <p:sp>
        <p:nvSpPr>
          <p:cNvPr id="386" name="Google Shape;386;p25"/>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B16314"/>
              </a:buClr>
              <a:buSzPts val="1800"/>
              <a:buChar char="•"/>
            </a:pPr>
            <a:r>
              <a:rPr lang="en-US" sz="1800" dirty="0">
                <a:solidFill>
                  <a:srgbClr val="B16314"/>
                </a:solidFill>
              </a:rPr>
              <a:t>Person has no premiums, but does have co-pay &amp; co-insurance</a:t>
            </a:r>
            <a:endParaRPr dirty="0"/>
          </a:p>
        </p:txBody>
      </p:sp>
      <p:sp>
        <p:nvSpPr>
          <p:cNvPr id="387" name="Google Shape;387;p2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388" name="Google Shape;388;p25"/>
          <p:cNvGrpSpPr/>
          <p:nvPr/>
        </p:nvGrpSpPr>
        <p:grpSpPr>
          <a:xfrm>
            <a:off x="6290984" y="2628903"/>
            <a:ext cx="1837764" cy="2998323"/>
            <a:chOff x="6409767" y="2089150"/>
            <a:chExt cx="1837764" cy="2998323"/>
          </a:xfrm>
        </p:grpSpPr>
        <p:grpSp>
          <p:nvGrpSpPr>
            <p:cNvPr id="389" name="Google Shape;389;p25"/>
            <p:cNvGrpSpPr/>
            <p:nvPr/>
          </p:nvGrpSpPr>
          <p:grpSpPr>
            <a:xfrm>
              <a:off x="6409767" y="2089150"/>
              <a:ext cx="1837763" cy="2998323"/>
              <a:chOff x="6400803" y="1327148"/>
              <a:chExt cx="1837763" cy="2998323"/>
            </a:xfrm>
          </p:grpSpPr>
          <p:sp>
            <p:nvSpPr>
              <p:cNvPr id="390" name="Google Shape;390;p25"/>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91" name="Google Shape;391;p25"/>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Pays</a:t>
                </a:r>
                <a:endParaRPr/>
              </a:p>
            </p:txBody>
          </p:sp>
          <p:sp>
            <p:nvSpPr>
              <p:cNvPr id="392" name="Google Shape;392;p25"/>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93" name="Google Shape;393;p25"/>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Co-Insurance</a:t>
                </a:r>
                <a:endParaRPr/>
              </a:p>
            </p:txBody>
          </p:sp>
          <p:sp>
            <p:nvSpPr>
              <p:cNvPr id="394" name="Google Shape;394;p25"/>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Co-Pays</a:t>
                </a:r>
                <a:endParaRPr/>
              </a:p>
            </p:txBody>
          </p:sp>
          <p:sp>
            <p:nvSpPr>
              <p:cNvPr id="395" name="Google Shape;395;p25"/>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sp>
            <p:nvSpPr>
              <p:cNvPr id="396" name="Google Shape;396;p25"/>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B16314"/>
                    </a:solidFill>
                    <a:latin typeface="Palatino Linotype"/>
                    <a:ea typeface="Palatino Linotype"/>
                    <a:cs typeface="Palatino Linotype"/>
                    <a:sym typeface="Palatino Linotype"/>
                  </a:rPr>
                  <a:t>Premiums</a:t>
                </a:r>
                <a:endParaRPr/>
              </a:p>
            </p:txBody>
          </p:sp>
        </p:grpSp>
        <p:sp>
          <p:nvSpPr>
            <p:cNvPr id="397" name="Google Shape;397;p25"/>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grpSp>
        <p:nvGrpSpPr>
          <p:cNvPr id="398" name="Google Shape;398;p25"/>
          <p:cNvGrpSpPr/>
          <p:nvPr/>
        </p:nvGrpSpPr>
        <p:grpSpPr>
          <a:xfrm>
            <a:off x="741827" y="2635254"/>
            <a:ext cx="1864660" cy="2991974"/>
            <a:chOff x="878540" y="1327148"/>
            <a:chExt cx="1864660" cy="2991974"/>
          </a:xfrm>
        </p:grpSpPr>
        <p:sp>
          <p:nvSpPr>
            <p:cNvPr id="399" name="Google Shape;399;p25"/>
            <p:cNvSpPr/>
            <p:nvPr/>
          </p:nvSpPr>
          <p:spPr>
            <a:xfrm>
              <a:off x="878541" y="1860547"/>
              <a:ext cx="1331258" cy="245857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00" name="Google Shape;400;p25"/>
            <p:cNvSpPr/>
            <p:nvPr/>
          </p:nvSpPr>
          <p:spPr>
            <a:xfrm rot="5400000">
              <a:off x="1247214" y="2823136"/>
              <a:ext cx="2458572" cy="5334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01" name="Google Shape;401;p25"/>
            <p:cNvSpPr/>
            <p:nvPr/>
          </p:nvSpPr>
          <p:spPr>
            <a:xfrm>
              <a:off x="878540" y="1327148"/>
              <a:ext cx="186466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A</a:t>
              </a:r>
              <a:endParaRPr/>
            </a:p>
          </p:txBody>
        </p:sp>
      </p:grpSp>
      <p:sp>
        <p:nvSpPr>
          <p:cNvPr id="402" name="Google Shape;402;p25"/>
          <p:cNvSpPr/>
          <p:nvPr/>
        </p:nvSpPr>
        <p:spPr>
          <a:xfrm>
            <a:off x="741828" y="2895601"/>
            <a:ext cx="1864659" cy="250826"/>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nvGrpSpPr>
          <p:cNvPr id="403" name="Google Shape;403;p25"/>
          <p:cNvGrpSpPr/>
          <p:nvPr/>
        </p:nvGrpSpPr>
        <p:grpSpPr>
          <a:xfrm>
            <a:off x="3538820" y="2659532"/>
            <a:ext cx="1828803" cy="2991972"/>
            <a:chOff x="3657600" y="1333499"/>
            <a:chExt cx="1828803" cy="2991972"/>
          </a:xfrm>
        </p:grpSpPr>
        <p:sp>
          <p:nvSpPr>
            <p:cNvPr id="404" name="Google Shape;404;p25"/>
            <p:cNvSpPr/>
            <p:nvPr/>
          </p:nvSpPr>
          <p:spPr>
            <a:xfrm>
              <a:off x="3886204" y="1876049"/>
              <a:ext cx="1219193" cy="2449422"/>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05" name="Google Shape;405;p25"/>
            <p:cNvSpPr/>
            <p:nvPr/>
          </p:nvSpPr>
          <p:spPr>
            <a:xfrm rot="5400000">
              <a:off x="4065586" y="2904654"/>
              <a:ext cx="2449420" cy="392214"/>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06" name="Google Shape;406;p25"/>
            <p:cNvSpPr/>
            <p:nvPr/>
          </p:nvSpPr>
          <p:spPr>
            <a:xfrm>
              <a:off x="3657600" y="1333499"/>
              <a:ext cx="182880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B</a:t>
              </a:r>
              <a:endParaRPr/>
            </a:p>
          </p:txBody>
        </p:sp>
        <p:sp>
          <p:nvSpPr>
            <p:cNvPr id="407" name="Google Shape;407;p25"/>
            <p:cNvSpPr/>
            <p:nvPr/>
          </p:nvSpPr>
          <p:spPr>
            <a:xfrm rot="-5400000">
              <a:off x="2410854" y="2850122"/>
              <a:ext cx="2722098" cy="228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grpSp>
      <p:sp>
        <p:nvSpPr>
          <p:cNvPr id="408" name="Google Shape;408;p25"/>
          <p:cNvSpPr/>
          <p:nvPr/>
        </p:nvSpPr>
        <p:spPr>
          <a:xfrm>
            <a:off x="3767421" y="2929404"/>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09" name="Google Shape;409;p25"/>
          <p:cNvSpPr/>
          <p:nvPr/>
        </p:nvSpPr>
        <p:spPr>
          <a:xfrm>
            <a:off x="3767418" y="2931458"/>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10" name="Google Shape;410;p25"/>
          <p:cNvSpPr/>
          <p:nvPr/>
        </p:nvSpPr>
        <p:spPr>
          <a:xfrm rot="-5400000">
            <a:off x="2292069" y="4178207"/>
            <a:ext cx="2722098" cy="228600"/>
          </a:xfrm>
          <a:prstGeom prst="round2SameRect">
            <a:avLst>
              <a:gd name="adj1" fmla="val 0"/>
              <a:gd name="adj2" fmla="val 0"/>
            </a:avLst>
          </a:prstGeom>
          <a:solidFill>
            <a:srgbClr val="00B0F0"/>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tx1"/>
                </a:solidFill>
                <a:latin typeface="Palatino Linotype"/>
                <a:ea typeface="Palatino Linotype"/>
                <a:cs typeface="Palatino Linotype"/>
                <a:sym typeface="Palatino Linotype"/>
              </a:rPr>
              <a:t>Premiums</a:t>
            </a:r>
            <a:endParaRPr dirty="0">
              <a:solidFill>
                <a:schemeClr val="tx1"/>
              </a:solidFill>
            </a:endParaRPr>
          </a:p>
        </p:txBody>
      </p:sp>
      <p:sp>
        <p:nvSpPr>
          <p:cNvPr id="411" name="Google Shape;411;p25"/>
          <p:cNvSpPr/>
          <p:nvPr/>
        </p:nvSpPr>
        <p:spPr>
          <a:xfrm>
            <a:off x="6053419" y="5803714"/>
            <a:ext cx="2285998" cy="485215"/>
          </a:xfrm>
          <a:prstGeom prst="ribbon">
            <a:avLst>
              <a:gd name="adj1" fmla="val 7429"/>
              <a:gd name="adj2" fmla="val 73632"/>
            </a:avLst>
          </a:prstGeom>
          <a:solidFill>
            <a:schemeClr val="lt1"/>
          </a:solid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accent5"/>
                </a:solidFill>
                <a:latin typeface="Palatino Linotype"/>
                <a:ea typeface="Palatino Linotype"/>
                <a:cs typeface="Palatino Linotype"/>
                <a:sym typeface="Palatino Linotype"/>
              </a:rPr>
              <a:t>SSA’s </a:t>
            </a:r>
            <a:endParaRPr dirty="0"/>
          </a:p>
          <a:p>
            <a:pPr marL="0" marR="0" lvl="0" indent="0" algn="ctr" rtl="0">
              <a:spcBef>
                <a:spcPts val="0"/>
              </a:spcBef>
              <a:spcAft>
                <a:spcPts val="0"/>
              </a:spcAft>
              <a:buNone/>
            </a:pPr>
            <a:r>
              <a:rPr lang="en-US" sz="1200" dirty="0">
                <a:solidFill>
                  <a:schemeClr val="accent5"/>
                </a:solidFill>
                <a:latin typeface="Palatino Linotype"/>
                <a:ea typeface="Palatino Linotype"/>
                <a:cs typeface="Palatino Linotype"/>
                <a:sym typeface="Palatino Linotype"/>
              </a:rPr>
              <a:t>Low Income Subsidy</a:t>
            </a:r>
            <a:endParaRPr dirty="0"/>
          </a:p>
        </p:txBody>
      </p:sp>
      <p:grpSp>
        <p:nvGrpSpPr>
          <p:cNvPr id="412" name="Google Shape;412;p25"/>
          <p:cNvGrpSpPr/>
          <p:nvPr/>
        </p:nvGrpSpPr>
        <p:grpSpPr>
          <a:xfrm>
            <a:off x="6277537" y="2635254"/>
            <a:ext cx="1837762" cy="2998324"/>
            <a:chOff x="6400803" y="1327148"/>
            <a:chExt cx="1837762" cy="2998324"/>
          </a:xfrm>
        </p:grpSpPr>
        <p:sp>
          <p:nvSpPr>
            <p:cNvPr id="413" name="Google Shape;413;p25"/>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14" name="Google Shape;414;p25"/>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B16314"/>
                  </a:solidFill>
                  <a:latin typeface="Palatino Linotype"/>
                  <a:ea typeface="Palatino Linotype"/>
                  <a:cs typeface="Palatino Linotype"/>
                  <a:sym typeface="Palatino Linotype"/>
                </a:rPr>
                <a:t>Co-Pays</a:t>
              </a:r>
              <a:endParaRPr/>
            </a:p>
          </p:txBody>
        </p:sp>
        <p:sp>
          <p:nvSpPr>
            <p:cNvPr id="415" name="Google Shape;415;p25"/>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fade">
                                      <p:cBhvr>
                                        <p:cTn id="7" dur="20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fade">
                                      <p:cBhvr>
                                        <p:cTn id="12" dur="2000"/>
                                        <p:tgtEl>
                                          <p:spTgt spid="4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2"/>
                                        </p:tgtEl>
                                        <p:attrNameLst>
                                          <p:attrName>style.visibility</p:attrName>
                                        </p:attrNameLst>
                                      </p:cBhvr>
                                      <p:to>
                                        <p:strVal val="visible"/>
                                      </p:to>
                                    </p:set>
                                    <p:animEffect transition="in" filter="fade">
                                      <p:cBhvr>
                                        <p:cTn id="17"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26"/>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t>OR . . . </a:t>
            </a:r>
            <a:r>
              <a:rPr lang="en-US" dirty="0">
                <a:solidFill>
                  <a:srgbClr val="92D050"/>
                </a:solidFill>
              </a:rPr>
              <a:t>MAWD (or Waiver)</a:t>
            </a:r>
            <a:endParaRPr dirty="0">
              <a:solidFill>
                <a:srgbClr val="92D050"/>
              </a:solidFill>
            </a:endParaRPr>
          </a:p>
        </p:txBody>
      </p:sp>
      <p:sp>
        <p:nvSpPr>
          <p:cNvPr id="421" name="Google Shape;421;p26"/>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B16314"/>
              </a:buClr>
              <a:buSzPts val="2000"/>
              <a:buChar char="•"/>
            </a:pPr>
            <a:r>
              <a:rPr lang="en-US" sz="2000" dirty="0">
                <a:solidFill>
                  <a:srgbClr val="B16314"/>
                </a:solidFill>
              </a:rPr>
              <a:t>Person has no co-pays/co-insurance, but does have Part B and MAWD premiums.</a:t>
            </a:r>
            <a:endParaRPr dirty="0"/>
          </a:p>
        </p:txBody>
      </p:sp>
      <p:sp>
        <p:nvSpPr>
          <p:cNvPr id="422" name="Google Shape;422;p2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423" name="Google Shape;423;p26"/>
          <p:cNvGrpSpPr/>
          <p:nvPr/>
        </p:nvGrpSpPr>
        <p:grpSpPr>
          <a:xfrm>
            <a:off x="6290984" y="2628903"/>
            <a:ext cx="1837764" cy="2998323"/>
            <a:chOff x="6409767" y="2089150"/>
            <a:chExt cx="1837764" cy="2998323"/>
          </a:xfrm>
        </p:grpSpPr>
        <p:grpSp>
          <p:nvGrpSpPr>
            <p:cNvPr id="424" name="Google Shape;424;p26"/>
            <p:cNvGrpSpPr/>
            <p:nvPr/>
          </p:nvGrpSpPr>
          <p:grpSpPr>
            <a:xfrm>
              <a:off x="6409767" y="2089150"/>
              <a:ext cx="1837763" cy="2998323"/>
              <a:chOff x="6400803" y="1327148"/>
              <a:chExt cx="1837763" cy="2998323"/>
            </a:xfrm>
          </p:grpSpPr>
          <p:sp>
            <p:nvSpPr>
              <p:cNvPr id="425" name="Google Shape;425;p26"/>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26" name="Google Shape;426;p26"/>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Pays</a:t>
                </a:r>
                <a:endParaRPr/>
              </a:p>
            </p:txBody>
          </p:sp>
          <p:sp>
            <p:nvSpPr>
              <p:cNvPr id="427" name="Google Shape;427;p26"/>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28" name="Google Shape;428;p26"/>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Co-Insurance</a:t>
                </a:r>
                <a:endParaRPr/>
              </a:p>
            </p:txBody>
          </p:sp>
          <p:sp>
            <p:nvSpPr>
              <p:cNvPr id="429" name="Google Shape;429;p26"/>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Co-Pays</a:t>
                </a:r>
                <a:endParaRPr/>
              </a:p>
            </p:txBody>
          </p:sp>
          <p:sp>
            <p:nvSpPr>
              <p:cNvPr id="430" name="Google Shape;430;p26"/>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sp>
            <p:nvSpPr>
              <p:cNvPr id="431" name="Google Shape;431;p26"/>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B16314"/>
                    </a:solidFill>
                    <a:latin typeface="Palatino Linotype"/>
                    <a:ea typeface="Palatino Linotype"/>
                    <a:cs typeface="Palatino Linotype"/>
                    <a:sym typeface="Palatino Linotype"/>
                  </a:rPr>
                  <a:t>Premiums</a:t>
                </a:r>
                <a:endParaRPr/>
              </a:p>
            </p:txBody>
          </p:sp>
        </p:grpSp>
        <p:sp>
          <p:nvSpPr>
            <p:cNvPr id="432" name="Google Shape;432;p26"/>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grpSp>
        <p:nvGrpSpPr>
          <p:cNvPr id="433" name="Google Shape;433;p26"/>
          <p:cNvGrpSpPr/>
          <p:nvPr/>
        </p:nvGrpSpPr>
        <p:grpSpPr>
          <a:xfrm>
            <a:off x="741827" y="2635254"/>
            <a:ext cx="1864660" cy="2991974"/>
            <a:chOff x="878540" y="1327148"/>
            <a:chExt cx="1864660" cy="2991974"/>
          </a:xfrm>
        </p:grpSpPr>
        <p:sp>
          <p:nvSpPr>
            <p:cNvPr id="434" name="Google Shape;434;p26"/>
            <p:cNvSpPr/>
            <p:nvPr/>
          </p:nvSpPr>
          <p:spPr>
            <a:xfrm>
              <a:off x="878541" y="1860547"/>
              <a:ext cx="1331258" cy="245857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35" name="Google Shape;435;p26"/>
            <p:cNvSpPr/>
            <p:nvPr/>
          </p:nvSpPr>
          <p:spPr>
            <a:xfrm rot="5400000">
              <a:off x="1247214" y="2823136"/>
              <a:ext cx="2458572" cy="5334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36" name="Google Shape;436;p26"/>
            <p:cNvSpPr/>
            <p:nvPr/>
          </p:nvSpPr>
          <p:spPr>
            <a:xfrm>
              <a:off x="878540" y="1327148"/>
              <a:ext cx="186466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A</a:t>
              </a:r>
              <a:endParaRPr/>
            </a:p>
          </p:txBody>
        </p:sp>
      </p:grpSp>
      <p:sp>
        <p:nvSpPr>
          <p:cNvPr id="437" name="Google Shape;437;p26"/>
          <p:cNvSpPr/>
          <p:nvPr/>
        </p:nvSpPr>
        <p:spPr>
          <a:xfrm>
            <a:off x="741828" y="2895601"/>
            <a:ext cx="1864659" cy="250826"/>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nvGrpSpPr>
          <p:cNvPr id="438" name="Google Shape;438;p26"/>
          <p:cNvGrpSpPr/>
          <p:nvPr/>
        </p:nvGrpSpPr>
        <p:grpSpPr>
          <a:xfrm>
            <a:off x="3538820" y="2659532"/>
            <a:ext cx="1828803" cy="2991972"/>
            <a:chOff x="3657600" y="1333499"/>
            <a:chExt cx="1828803" cy="2991972"/>
          </a:xfrm>
        </p:grpSpPr>
        <p:sp>
          <p:nvSpPr>
            <p:cNvPr id="439" name="Google Shape;439;p26"/>
            <p:cNvSpPr/>
            <p:nvPr/>
          </p:nvSpPr>
          <p:spPr>
            <a:xfrm>
              <a:off x="3886204" y="1876049"/>
              <a:ext cx="1219193" cy="2449422"/>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40" name="Google Shape;440;p26"/>
            <p:cNvSpPr/>
            <p:nvPr/>
          </p:nvSpPr>
          <p:spPr>
            <a:xfrm rot="5400000">
              <a:off x="4065586" y="2904654"/>
              <a:ext cx="2449420" cy="392214"/>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41" name="Google Shape;441;p26"/>
            <p:cNvSpPr/>
            <p:nvPr/>
          </p:nvSpPr>
          <p:spPr>
            <a:xfrm>
              <a:off x="3657600" y="1333499"/>
              <a:ext cx="182880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B</a:t>
              </a:r>
              <a:endParaRPr/>
            </a:p>
          </p:txBody>
        </p:sp>
        <p:sp>
          <p:nvSpPr>
            <p:cNvPr id="442" name="Google Shape;442;p26"/>
            <p:cNvSpPr/>
            <p:nvPr/>
          </p:nvSpPr>
          <p:spPr>
            <a:xfrm rot="-5400000">
              <a:off x="2410854" y="2850122"/>
              <a:ext cx="2722098" cy="228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grpSp>
      <p:sp>
        <p:nvSpPr>
          <p:cNvPr id="443" name="Google Shape;443;p26"/>
          <p:cNvSpPr/>
          <p:nvPr/>
        </p:nvSpPr>
        <p:spPr>
          <a:xfrm>
            <a:off x="3767421" y="2929404"/>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44" name="Google Shape;444;p26"/>
          <p:cNvSpPr/>
          <p:nvPr/>
        </p:nvSpPr>
        <p:spPr>
          <a:xfrm>
            <a:off x="741827" y="2891794"/>
            <a:ext cx="1864659" cy="250826"/>
          </a:xfrm>
          <a:prstGeom prst="round2SameRect">
            <a:avLst>
              <a:gd name="adj1" fmla="val 0"/>
              <a:gd name="adj2" fmla="val 0"/>
            </a:avLst>
          </a:prstGeom>
          <a:solidFill>
            <a:srgbClr val="AAD956"/>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45" name="Google Shape;445;p26"/>
          <p:cNvSpPr/>
          <p:nvPr/>
        </p:nvSpPr>
        <p:spPr>
          <a:xfrm rot="5400000">
            <a:off x="1110500" y="4109013"/>
            <a:ext cx="2458572" cy="533400"/>
          </a:xfrm>
          <a:prstGeom prst="round2SameRect">
            <a:avLst>
              <a:gd name="adj1" fmla="val 0"/>
              <a:gd name="adj2" fmla="val 0"/>
            </a:avLst>
          </a:prstGeom>
          <a:solidFill>
            <a:srgbClr val="AAD956"/>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46" name="Google Shape;446;p26"/>
          <p:cNvSpPr/>
          <p:nvPr/>
        </p:nvSpPr>
        <p:spPr>
          <a:xfrm>
            <a:off x="3767418" y="2931458"/>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47" name="Google Shape;447;p26"/>
          <p:cNvSpPr/>
          <p:nvPr/>
        </p:nvSpPr>
        <p:spPr>
          <a:xfrm>
            <a:off x="3767424" y="2931458"/>
            <a:ext cx="1600202" cy="272677"/>
          </a:xfrm>
          <a:prstGeom prst="round2SameRect">
            <a:avLst>
              <a:gd name="adj1" fmla="val 0"/>
              <a:gd name="adj2" fmla="val 0"/>
            </a:avLst>
          </a:prstGeom>
          <a:solidFill>
            <a:srgbClr val="AAD956"/>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48" name="Google Shape;448;p26"/>
          <p:cNvSpPr/>
          <p:nvPr/>
        </p:nvSpPr>
        <p:spPr>
          <a:xfrm rot="5400000">
            <a:off x="3952409" y="4238344"/>
            <a:ext cx="2449420" cy="381003"/>
          </a:xfrm>
          <a:prstGeom prst="round2SameRect">
            <a:avLst>
              <a:gd name="adj1" fmla="val 0"/>
              <a:gd name="adj2" fmla="val 0"/>
            </a:avLst>
          </a:prstGeom>
          <a:solidFill>
            <a:srgbClr val="AAD956"/>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49" name="Google Shape;449;p26"/>
          <p:cNvSpPr/>
          <p:nvPr/>
        </p:nvSpPr>
        <p:spPr>
          <a:xfrm>
            <a:off x="6053419" y="5803714"/>
            <a:ext cx="2285998" cy="485215"/>
          </a:xfrm>
          <a:prstGeom prst="ribbon">
            <a:avLst>
              <a:gd name="adj1" fmla="val 7429"/>
              <a:gd name="adj2" fmla="val 73632"/>
            </a:avLst>
          </a:prstGeom>
          <a:solidFill>
            <a:schemeClr val="lt1"/>
          </a:solidFill>
          <a:ln w="28575"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SSA’s </a:t>
            </a:r>
            <a:endParaRPr/>
          </a:p>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Low Income Subsidy</a:t>
            </a:r>
            <a:endParaRPr/>
          </a:p>
        </p:txBody>
      </p:sp>
      <p:grpSp>
        <p:nvGrpSpPr>
          <p:cNvPr id="450" name="Google Shape;450;p26"/>
          <p:cNvGrpSpPr/>
          <p:nvPr/>
        </p:nvGrpSpPr>
        <p:grpSpPr>
          <a:xfrm>
            <a:off x="6277537" y="2635254"/>
            <a:ext cx="1837762" cy="2998324"/>
            <a:chOff x="6400803" y="1327148"/>
            <a:chExt cx="1837762" cy="2998324"/>
          </a:xfrm>
        </p:grpSpPr>
        <p:sp>
          <p:nvSpPr>
            <p:cNvPr id="451" name="Google Shape;451;p26"/>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52" name="Google Shape;452;p26"/>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B16314"/>
                  </a:solidFill>
                  <a:latin typeface="Palatino Linotype"/>
                  <a:ea typeface="Palatino Linotype"/>
                  <a:cs typeface="Palatino Linotype"/>
                  <a:sym typeface="Palatino Linotype"/>
                </a:rPr>
                <a:t>Co-Pays</a:t>
              </a:r>
              <a:endParaRPr/>
            </a:p>
          </p:txBody>
        </p:sp>
        <p:sp>
          <p:nvSpPr>
            <p:cNvPr id="453" name="Google Shape;453;p26"/>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p:cTn id="7" dur="2000"/>
                                        <p:tgtEl>
                                          <p:spTgt spid="445"/>
                                        </p:tgtEl>
                                      </p:cBhvr>
                                    </p:animEffect>
                                  </p:childTnLst>
                                </p:cTn>
                              </p:par>
                              <p:par>
                                <p:cTn id="8" presetID="10" presetClass="entr" presetSubtype="0" fill="hold" nodeType="withEffect">
                                  <p:stCondLst>
                                    <p:cond delay="0"/>
                                  </p:stCondLst>
                                  <p:childTnLst>
                                    <p:set>
                                      <p:cBhvr>
                                        <p:cTn id="9" dur="1" fill="hold">
                                          <p:stCondLst>
                                            <p:cond delay="0"/>
                                          </p:stCondLst>
                                        </p:cTn>
                                        <p:tgtEl>
                                          <p:spTgt spid="444"/>
                                        </p:tgtEl>
                                        <p:attrNameLst>
                                          <p:attrName>style.visibility</p:attrName>
                                        </p:attrNameLst>
                                      </p:cBhvr>
                                      <p:to>
                                        <p:strVal val="visible"/>
                                      </p:to>
                                    </p:set>
                                    <p:animEffect transition="in" filter="fade">
                                      <p:cBhvr>
                                        <p:cTn id="10" dur="2000"/>
                                        <p:tgtEl>
                                          <p:spTgt spid="444"/>
                                        </p:tgtEl>
                                      </p:cBhvr>
                                    </p:animEffect>
                                  </p:childTnLst>
                                </p:cTn>
                              </p:par>
                              <p:par>
                                <p:cTn id="11" presetID="10" presetClass="entr" presetSubtype="0" fill="hold" nodeType="withEffect">
                                  <p:stCondLst>
                                    <p:cond delay="0"/>
                                  </p:stCondLst>
                                  <p:childTnLst>
                                    <p:set>
                                      <p:cBhvr>
                                        <p:cTn id="12" dur="1" fill="hold">
                                          <p:stCondLst>
                                            <p:cond delay="0"/>
                                          </p:stCondLst>
                                        </p:cTn>
                                        <p:tgtEl>
                                          <p:spTgt spid="447"/>
                                        </p:tgtEl>
                                        <p:attrNameLst>
                                          <p:attrName>style.visibility</p:attrName>
                                        </p:attrNameLst>
                                      </p:cBhvr>
                                      <p:to>
                                        <p:strVal val="visible"/>
                                      </p:to>
                                    </p:set>
                                    <p:animEffect transition="in" filter="fade">
                                      <p:cBhvr>
                                        <p:cTn id="13" dur="2000"/>
                                        <p:tgtEl>
                                          <p:spTgt spid="447"/>
                                        </p:tgtEl>
                                      </p:cBhvr>
                                    </p:animEffect>
                                  </p:childTnLst>
                                </p:cTn>
                              </p:par>
                              <p:par>
                                <p:cTn id="14" presetID="10" presetClass="entr" presetSubtype="0" fill="hold" nodeType="withEffect">
                                  <p:stCondLst>
                                    <p:cond delay="0"/>
                                  </p:stCondLst>
                                  <p:childTnLst>
                                    <p:set>
                                      <p:cBhvr>
                                        <p:cTn id="15" dur="1" fill="hold">
                                          <p:stCondLst>
                                            <p:cond delay="0"/>
                                          </p:stCondLst>
                                        </p:cTn>
                                        <p:tgtEl>
                                          <p:spTgt spid="448"/>
                                        </p:tgtEl>
                                        <p:attrNameLst>
                                          <p:attrName>style.visibility</p:attrName>
                                        </p:attrNameLst>
                                      </p:cBhvr>
                                      <p:to>
                                        <p:strVal val="visible"/>
                                      </p:to>
                                    </p:set>
                                    <p:animEffect transition="in" filter="fade">
                                      <p:cBhvr>
                                        <p:cTn id="16" dur="2000"/>
                                        <p:tgtEl>
                                          <p:spTgt spid="44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9"/>
                                        </p:tgtEl>
                                        <p:attrNameLst>
                                          <p:attrName>style.visibility</p:attrName>
                                        </p:attrNameLst>
                                      </p:cBhvr>
                                      <p:to>
                                        <p:strVal val="visible"/>
                                      </p:to>
                                    </p:set>
                                    <p:animEffect transition="in" filter="fade">
                                      <p:cBhvr>
                                        <p:cTn id="21" dur="2000"/>
                                        <p:tgtEl>
                                          <p:spTgt spid="4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50"/>
                                        </p:tgtEl>
                                        <p:attrNameLst>
                                          <p:attrName>style.visibility</p:attrName>
                                        </p:attrNameLst>
                                      </p:cBhvr>
                                      <p:to>
                                        <p:strVal val="visible"/>
                                      </p:to>
                                    </p:set>
                                    <p:animEffect transition="in" filter="fade">
                                      <p:cBhvr>
                                        <p:cTn id="26" dur="500"/>
                                        <p:tgtEl>
                                          <p:spTgt spid="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25"/>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dirty="0">
                <a:solidFill>
                  <a:srgbClr val="00B0F0"/>
                </a:solidFill>
              </a:rPr>
              <a:t>QI</a:t>
            </a:r>
            <a:endParaRPr dirty="0">
              <a:solidFill>
                <a:srgbClr val="00B0F0"/>
              </a:solidFill>
            </a:endParaRPr>
          </a:p>
        </p:txBody>
      </p:sp>
      <p:sp>
        <p:nvSpPr>
          <p:cNvPr id="386" name="Google Shape;386;p25"/>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B16314"/>
              </a:buClr>
              <a:buSzPts val="1800"/>
              <a:buChar char="•"/>
            </a:pPr>
            <a:r>
              <a:rPr lang="en-US" sz="1800" dirty="0">
                <a:solidFill>
                  <a:srgbClr val="B16314"/>
                </a:solidFill>
              </a:rPr>
              <a:t>Person has no premiums, but does have co-pay &amp; co-insurance</a:t>
            </a:r>
            <a:endParaRPr dirty="0"/>
          </a:p>
        </p:txBody>
      </p:sp>
      <p:sp>
        <p:nvSpPr>
          <p:cNvPr id="387" name="Google Shape;387;p2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388" name="Google Shape;388;p25"/>
          <p:cNvGrpSpPr/>
          <p:nvPr/>
        </p:nvGrpSpPr>
        <p:grpSpPr>
          <a:xfrm>
            <a:off x="6290984" y="2628903"/>
            <a:ext cx="1837764" cy="2998323"/>
            <a:chOff x="6409767" y="2089150"/>
            <a:chExt cx="1837764" cy="2998323"/>
          </a:xfrm>
        </p:grpSpPr>
        <p:grpSp>
          <p:nvGrpSpPr>
            <p:cNvPr id="389" name="Google Shape;389;p25"/>
            <p:cNvGrpSpPr/>
            <p:nvPr/>
          </p:nvGrpSpPr>
          <p:grpSpPr>
            <a:xfrm>
              <a:off x="6409767" y="2089150"/>
              <a:ext cx="1837763" cy="2998323"/>
              <a:chOff x="6400803" y="1327148"/>
              <a:chExt cx="1837763" cy="2998323"/>
            </a:xfrm>
          </p:grpSpPr>
          <p:sp>
            <p:nvSpPr>
              <p:cNvPr id="390" name="Google Shape;390;p25"/>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91" name="Google Shape;391;p25"/>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a:solidFill>
                      <a:schemeClr val="lt1"/>
                    </a:solidFill>
                    <a:latin typeface="Palatino Linotype"/>
                    <a:ea typeface="Palatino Linotype"/>
                    <a:cs typeface="Palatino Linotype"/>
                    <a:sym typeface="Palatino Linotype"/>
                  </a:rPr>
                  <a:t>Pays</a:t>
                </a:r>
                <a:endParaRPr/>
              </a:p>
            </p:txBody>
          </p:sp>
          <p:sp>
            <p:nvSpPr>
              <p:cNvPr id="392" name="Google Shape;392;p25"/>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393" name="Google Shape;393;p25"/>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Co-Insurance</a:t>
                </a:r>
                <a:endParaRPr/>
              </a:p>
            </p:txBody>
          </p:sp>
          <p:sp>
            <p:nvSpPr>
              <p:cNvPr id="394" name="Google Shape;394;p25"/>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B16314"/>
                    </a:solidFill>
                    <a:latin typeface="Palatino Linotype"/>
                    <a:ea typeface="Palatino Linotype"/>
                    <a:cs typeface="Palatino Linotype"/>
                    <a:sym typeface="Palatino Linotype"/>
                  </a:rPr>
                  <a:t>Co-Pays</a:t>
                </a:r>
                <a:endParaRPr/>
              </a:p>
            </p:txBody>
          </p:sp>
          <p:sp>
            <p:nvSpPr>
              <p:cNvPr id="395" name="Google Shape;395;p25"/>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sp>
            <p:nvSpPr>
              <p:cNvPr id="396" name="Google Shape;396;p25"/>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a:solidFill>
                      <a:srgbClr val="B16314"/>
                    </a:solidFill>
                    <a:latin typeface="Palatino Linotype"/>
                    <a:ea typeface="Palatino Linotype"/>
                    <a:cs typeface="Palatino Linotype"/>
                    <a:sym typeface="Palatino Linotype"/>
                  </a:rPr>
                  <a:t>Premiums</a:t>
                </a:r>
                <a:endParaRPr/>
              </a:p>
            </p:txBody>
          </p:sp>
        </p:grpSp>
        <p:sp>
          <p:nvSpPr>
            <p:cNvPr id="397" name="Google Shape;397;p25"/>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grpSp>
        <p:nvGrpSpPr>
          <p:cNvPr id="398" name="Google Shape;398;p25"/>
          <p:cNvGrpSpPr/>
          <p:nvPr/>
        </p:nvGrpSpPr>
        <p:grpSpPr>
          <a:xfrm>
            <a:off x="741827" y="2635254"/>
            <a:ext cx="1864660" cy="2991974"/>
            <a:chOff x="878540" y="1327148"/>
            <a:chExt cx="1864660" cy="2991974"/>
          </a:xfrm>
        </p:grpSpPr>
        <p:sp>
          <p:nvSpPr>
            <p:cNvPr id="399" name="Google Shape;399;p25"/>
            <p:cNvSpPr/>
            <p:nvPr/>
          </p:nvSpPr>
          <p:spPr>
            <a:xfrm>
              <a:off x="878541" y="1860547"/>
              <a:ext cx="1331258" cy="245857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00" name="Google Shape;400;p25"/>
            <p:cNvSpPr/>
            <p:nvPr/>
          </p:nvSpPr>
          <p:spPr>
            <a:xfrm rot="5400000">
              <a:off x="1247214" y="2823136"/>
              <a:ext cx="2458572" cy="5334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01" name="Google Shape;401;p25"/>
            <p:cNvSpPr/>
            <p:nvPr/>
          </p:nvSpPr>
          <p:spPr>
            <a:xfrm>
              <a:off x="878540" y="1327148"/>
              <a:ext cx="186466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A</a:t>
              </a:r>
              <a:endParaRPr/>
            </a:p>
          </p:txBody>
        </p:sp>
      </p:grpSp>
      <p:sp>
        <p:nvSpPr>
          <p:cNvPr id="402" name="Google Shape;402;p25"/>
          <p:cNvSpPr/>
          <p:nvPr/>
        </p:nvSpPr>
        <p:spPr>
          <a:xfrm>
            <a:off x="741828" y="2895601"/>
            <a:ext cx="1864659" cy="250826"/>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grpSp>
        <p:nvGrpSpPr>
          <p:cNvPr id="403" name="Google Shape;403;p25"/>
          <p:cNvGrpSpPr/>
          <p:nvPr/>
        </p:nvGrpSpPr>
        <p:grpSpPr>
          <a:xfrm>
            <a:off x="3538820" y="2659532"/>
            <a:ext cx="1828803" cy="2991972"/>
            <a:chOff x="3657600" y="1333499"/>
            <a:chExt cx="1828803" cy="2991972"/>
          </a:xfrm>
        </p:grpSpPr>
        <p:sp>
          <p:nvSpPr>
            <p:cNvPr id="404" name="Google Shape;404;p25"/>
            <p:cNvSpPr/>
            <p:nvPr/>
          </p:nvSpPr>
          <p:spPr>
            <a:xfrm>
              <a:off x="3886204" y="1876049"/>
              <a:ext cx="1219193" cy="2449422"/>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05" name="Google Shape;405;p25"/>
            <p:cNvSpPr/>
            <p:nvPr/>
          </p:nvSpPr>
          <p:spPr>
            <a:xfrm rot="5400000">
              <a:off x="4065586" y="2904654"/>
              <a:ext cx="2449420" cy="392214"/>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06" name="Google Shape;406;p25"/>
            <p:cNvSpPr/>
            <p:nvPr/>
          </p:nvSpPr>
          <p:spPr>
            <a:xfrm>
              <a:off x="3657600" y="1333499"/>
              <a:ext cx="182880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B</a:t>
              </a:r>
              <a:endParaRPr/>
            </a:p>
          </p:txBody>
        </p:sp>
        <p:sp>
          <p:nvSpPr>
            <p:cNvPr id="407" name="Google Shape;407;p25"/>
            <p:cNvSpPr/>
            <p:nvPr/>
          </p:nvSpPr>
          <p:spPr>
            <a:xfrm rot="-5400000">
              <a:off x="2410854" y="2850122"/>
              <a:ext cx="2722098" cy="228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grpSp>
      <p:sp>
        <p:nvSpPr>
          <p:cNvPr id="408" name="Google Shape;408;p25"/>
          <p:cNvSpPr/>
          <p:nvPr/>
        </p:nvSpPr>
        <p:spPr>
          <a:xfrm>
            <a:off x="3767421" y="2929404"/>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09" name="Google Shape;409;p25"/>
          <p:cNvSpPr/>
          <p:nvPr/>
        </p:nvSpPr>
        <p:spPr>
          <a:xfrm>
            <a:off x="3767418" y="2931458"/>
            <a:ext cx="1600202" cy="27267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410" name="Google Shape;410;p25"/>
          <p:cNvSpPr/>
          <p:nvPr/>
        </p:nvSpPr>
        <p:spPr>
          <a:xfrm rot="-5400000">
            <a:off x="2292069" y="4178207"/>
            <a:ext cx="2722098" cy="228600"/>
          </a:xfrm>
          <a:prstGeom prst="round2SameRect">
            <a:avLst>
              <a:gd name="adj1" fmla="val 0"/>
              <a:gd name="adj2" fmla="val 0"/>
            </a:avLst>
          </a:prstGeom>
          <a:solidFill>
            <a:srgbClr val="00B0F0"/>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dirty="0">
                <a:solidFill>
                  <a:schemeClr val="tx1"/>
                </a:solidFill>
                <a:latin typeface="Palatino Linotype"/>
                <a:ea typeface="Palatino Linotype"/>
                <a:cs typeface="Palatino Linotype"/>
                <a:sym typeface="Palatino Linotype"/>
              </a:rPr>
              <a:t>Premiums</a:t>
            </a:r>
            <a:endParaRPr dirty="0">
              <a:solidFill>
                <a:schemeClr val="tx1"/>
              </a:solidFill>
            </a:endParaRPr>
          </a:p>
        </p:txBody>
      </p:sp>
      <p:sp>
        <p:nvSpPr>
          <p:cNvPr id="411" name="Google Shape;411;p25"/>
          <p:cNvSpPr/>
          <p:nvPr/>
        </p:nvSpPr>
        <p:spPr>
          <a:xfrm>
            <a:off x="6053419" y="5803714"/>
            <a:ext cx="2285998" cy="485215"/>
          </a:xfrm>
          <a:prstGeom prst="ribbon">
            <a:avLst>
              <a:gd name="adj1" fmla="val 7429"/>
              <a:gd name="adj2" fmla="val 73632"/>
            </a:avLst>
          </a:prstGeom>
          <a:solidFill>
            <a:schemeClr val="lt1"/>
          </a:solidFill>
          <a:ln w="28575"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dirty="0">
                <a:solidFill>
                  <a:schemeClr val="accent5"/>
                </a:solidFill>
                <a:latin typeface="Palatino Linotype"/>
                <a:ea typeface="Palatino Linotype"/>
                <a:cs typeface="Palatino Linotype"/>
                <a:sym typeface="Palatino Linotype"/>
              </a:rPr>
              <a:t>SSA’s </a:t>
            </a:r>
            <a:endParaRPr dirty="0"/>
          </a:p>
          <a:p>
            <a:pPr marL="0" marR="0" lvl="0" indent="0" algn="ctr" rtl="0">
              <a:spcBef>
                <a:spcPts val="0"/>
              </a:spcBef>
              <a:spcAft>
                <a:spcPts val="0"/>
              </a:spcAft>
              <a:buNone/>
            </a:pPr>
            <a:r>
              <a:rPr lang="en-US" sz="1200" dirty="0">
                <a:solidFill>
                  <a:schemeClr val="accent5"/>
                </a:solidFill>
                <a:latin typeface="Palatino Linotype"/>
                <a:ea typeface="Palatino Linotype"/>
                <a:cs typeface="Palatino Linotype"/>
                <a:sym typeface="Palatino Linotype"/>
              </a:rPr>
              <a:t>Low Income Subsidy</a:t>
            </a:r>
            <a:endParaRPr dirty="0"/>
          </a:p>
        </p:txBody>
      </p:sp>
      <p:grpSp>
        <p:nvGrpSpPr>
          <p:cNvPr id="412" name="Google Shape;412;p25"/>
          <p:cNvGrpSpPr/>
          <p:nvPr/>
        </p:nvGrpSpPr>
        <p:grpSpPr>
          <a:xfrm>
            <a:off x="6277537" y="2635254"/>
            <a:ext cx="1837762" cy="2998324"/>
            <a:chOff x="6400803" y="1327148"/>
            <a:chExt cx="1837762" cy="2998324"/>
          </a:xfrm>
        </p:grpSpPr>
        <p:sp>
          <p:nvSpPr>
            <p:cNvPr id="413" name="Google Shape;413;p25"/>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14" name="Google Shape;414;p25"/>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B16314"/>
                  </a:solidFill>
                  <a:latin typeface="Palatino Linotype"/>
                  <a:ea typeface="Palatino Linotype"/>
                  <a:cs typeface="Palatino Linotype"/>
                  <a:sym typeface="Palatino Linotype"/>
                </a:rPr>
                <a:t>Co-Pays</a:t>
              </a:r>
              <a:endParaRPr/>
            </a:p>
          </p:txBody>
        </p:sp>
        <p:sp>
          <p:nvSpPr>
            <p:cNvPr id="415" name="Google Shape;415;p25"/>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grpSp>
    </p:spTree>
    <p:extLst>
      <p:ext uri="{BB962C8B-B14F-4D97-AF65-F5344CB8AC3E}">
        <p14:creationId xmlns:p14="http://schemas.microsoft.com/office/powerpoint/2010/main" val="16871977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7"/>
          <p:cNvSpPr txBox="1">
            <a:spLocks noGrp="1"/>
          </p:cNvSpPr>
          <p:nvPr>
            <p:ph type="title"/>
          </p:nvPr>
        </p:nvSpPr>
        <p:spPr>
          <a:xfrm>
            <a:off x="457200" y="894270"/>
            <a:ext cx="4038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Notice</a:t>
            </a:r>
            <a:endParaRPr/>
          </a:p>
        </p:txBody>
      </p:sp>
      <p:sp>
        <p:nvSpPr>
          <p:cNvPr id="459" name="Google Shape;459;p27"/>
          <p:cNvSpPr txBox="1">
            <a:spLocks noGrp="1"/>
          </p:cNvSpPr>
          <p:nvPr>
            <p:ph type="body" idx="1"/>
          </p:nvPr>
        </p:nvSpPr>
        <p:spPr>
          <a:xfrm>
            <a:off x="457200" y="2286000"/>
            <a:ext cx="4343400" cy="384016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76420D"/>
              </a:buClr>
              <a:buSzPts val="2400"/>
              <a:buNone/>
            </a:pPr>
            <a:r>
              <a:rPr lang="en-US"/>
              <a:t>Although most people find out that Buy-in is off because of SSA letter . . . </a:t>
            </a:r>
            <a:endParaRPr/>
          </a:p>
          <a:p>
            <a:pPr marL="342900" lvl="0" indent="-190500" algn="l" rtl="0">
              <a:spcBef>
                <a:spcPts val="480"/>
              </a:spcBef>
              <a:spcAft>
                <a:spcPts val="0"/>
              </a:spcAft>
              <a:buClr>
                <a:srgbClr val="76420D"/>
              </a:buClr>
              <a:buSzPts val="2400"/>
              <a:buNone/>
            </a:pPr>
            <a:endParaRPr/>
          </a:p>
          <a:p>
            <a:pPr marL="0" lvl="0" indent="0" algn="l" rtl="0">
              <a:spcBef>
                <a:spcPts val="480"/>
              </a:spcBef>
              <a:spcAft>
                <a:spcPts val="0"/>
              </a:spcAft>
              <a:buClr>
                <a:srgbClr val="76420D"/>
              </a:buClr>
              <a:buSzPts val="2400"/>
              <a:buNone/>
            </a:pPr>
            <a:endParaRPr/>
          </a:p>
        </p:txBody>
      </p:sp>
      <p:sp>
        <p:nvSpPr>
          <p:cNvPr id="460" name="Google Shape;460;p2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461" name="Google Shape;461;p27" descr="C:\Users\eden2\Documents\BTW &amp; trainings docs\Materials\SSA Buy-in Notice.png"/>
          <p:cNvPicPr preferRelativeResize="0"/>
          <p:nvPr/>
        </p:nvPicPr>
        <p:blipFill rotWithShape="1">
          <a:blip r:embed="rId3">
            <a:alphaModFix/>
          </a:blip>
          <a:srcRect/>
          <a:stretch/>
        </p:blipFill>
        <p:spPr>
          <a:xfrm rot="-159780">
            <a:off x="4761460" y="852188"/>
            <a:ext cx="4015193" cy="571800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1"/>
                                        </p:tgtEl>
                                        <p:attrNameLst>
                                          <p:attrName>style.visibility</p:attrName>
                                        </p:attrNameLst>
                                      </p:cBhvr>
                                      <p:to>
                                        <p:strVal val="visible"/>
                                      </p:to>
                                    </p:set>
                                    <p:animEffect transition="in" filter="circle(in)">
                                      <p:cBhvr>
                                        <p:cTn id="7" dur="2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8"/>
          <p:cNvSpPr txBox="1">
            <a:spLocks noGrp="1"/>
          </p:cNvSpPr>
          <p:nvPr>
            <p:ph type="title"/>
          </p:nvPr>
        </p:nvSpPr>
        <p:spPr>
          <a:xfrm>
            <a:off x="457200" y="894270"/>
            <a:ext cx="4038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Notice</a:t>
            </a:r>
            <a:endParaRPr/>
          </a:p>
        </p:txBody>
      </p:sp>
      <p:sp>
        <p:nvSpPr>
          <p:cNvPr id="467" name="Google Shape;467;p28"/>
          <p:cNvSpPr txBox="1">
            <a:spLocks noGrp="1"/>
          </p:cNvSpPr>
          <p:nvPr>
            <p:ph type="body" idx="1"/>
          </p:nvPr>
        </p:nvSpPr>
        <p:spPr>
          <a:xfrm>
            <a:off x="457200" y="2286000"/>
            <a:ext cx="3200400" cy="3840163"/>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rgbClr val="76420D"/>
              </a:buClr>
              <a:buSzPts val="2400"/>
              <a:buNone/>
            </a:pPr>
            <a:endParaRPr/>
          </a:p>
          <a:p>
            <a:pPr marL="0" lvl="0" indent="0" algn="l" rtl="0">
              <a:spcBef>
                <a:spcPts val="480"/>
              </a:spcBef>
              <a:spcAft>
                <a:spcPts val="0"/>
              </a:spcAft>
              <a:buClr>
                <a:srgbClr val="76420D"/>
              </a:buClr>
              <a:buSzPts val="2400"/>
              <a:buNone/>
            </a:pPr>
            <a:r>
              <a:rPr lang="en-US"/>
              <a:t>. . . The real issue is with DHS, which runs the Buy-in program.  </a:t>
            </a:r>
            <a:endParaRPr/>
          </a:p>
          <a:p>
            <a:pPr marL="0" lvl="0" indent="0" algn="l" rtl="0">
              <a:spcBef>
                <a:spcPts val="480"/>
              </a:spcBef>
              <a:spcAft>
                <a:spcPts val="0"/>
              </a:spcAft>
              <a:buClr>
                <a:srgbClr val="76420D"/>
              </a:buClr>
              <a:buSzPts val="2400"/>
              <a:buNone/>
            </a:pPr>
            <a:r>
              <a:rPr lang="en-US" b="1"/>
              <a:t>DHS is where appeal must be made</a:t>
            </a:r>
            <a:r>
              <a:rPr lang="en-US"/>
              <a:t>. </a:t>
            </a:r>
            <a:endParaRPr/>
          </a:p>
          <a:p>
            <a:pPr marL="0" lvl="0" indent="0" algn="l" rtl="0">
              <a:spcBef>
                <a:spcPts val="480"/>
              </a:spcBef>
              <a:spcAft>
                <a:spcPts val="0"/>
              </a:spcAft>
              <a:buClr>
                <a:srgbClr val="76420D"/>
              </a:buClr>
              <a:buSzPts val="2400"/>
              <a:buNone/>
            </a:pPr>
            <a:endParaRPr/>
          </a:p>
        </p:txBody>
      </p:sp>
      <p:sp>
        <p:nvSpPr>
          <p:cNvPr id="468" name="Google Shape;468;p2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469" name="Google Shape;469;p28"/>
          <p:cNvPicPr preferRelativeResize="0"/>
          <p:nvPr/>
        </p:nvPicPr>
        <p:blipFill rotWithShape="1">
          <a:blip r:embed="rId3">
            <a:alphaModFix/>
          </a:blip>
          <a:srcRect/>
          <a:stretch/>
        </p:blipFill>
        <p:spPr>
          <a:xfrm>
            <a:off x="3796842" y="1151496"/>
            <a:ext cx="5133780" cy="4924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9"/>
                                        </p:tgtEl>
                                        <p:attrNameLst>
                                          <p:attrName>style.visibility</p:attrName>
                                        </p:attrNameLst>
                                      </p:cBhvr>
                                      <p:to>
                                        <p:strVal val="visible"/>
                                      </p:to>
                                    </p:set>
                                    <p:animEffect transition="in" filter="barn(inVertical)">
                                      <p:cBhvr>
                                        <p:cTn id="7" dur="500"/>
                                        <p:tgtEl>
                                          <p:spTgt spid="4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457200" y="894270"/>
            <a:ext cx="8229600" cy="10107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The Basics</a:t>
            </a:r>
            <a:endParaRPr/>
          </a:p>
        </p:txBody>
      </p:sp>
      <p:sp>
        <p:nvSpPr>
          <p:cNvPr id="97" name="Google Shape;97;p3"/>
          <p:cNvSpPr txBox="1">
            <a:spLocks noGrp="1"/>
          </p:cNvSpPr>
          <p:nvPr>
            <p:ph type="body" idx="1"/>
          </p:nvPr>
        </p:nvSpPr>
        <p:spPr>
          <a:xfrm>
            <a:off x="457200" y="1905000"/>
            <a:ext cx="8229600" cy="4221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1800"/>
              <a:buChar char="•"/>
            </a:pPr>
            <a:r>
              <a:rPr lang="en-US" sz="1800"/>
              <a:t>Administered by:</a:t>
            </a:r>
            <a:endParaRPr/>
          </a:p>
          <a:p>
            <a:pPr marL="742950" lvl="1" indent="-285750" algn="l" rtl="0">
              <a:spcBef>
                <a:spcPts val="360"/>
              </a:spcBef>
              <a:spcAft>
                <a:spcPts val="0"/>
              </a:spcAft>
              <a:buClr>
                <a:srgbClr val="76420D"/>
              </a:buClr>
              <a:buSzPts val="1800"/>
              <a:buChar char="o"/>
            </a:pPr>
            <a:r>
              <a:rPr lang="en-US" sz="1800"/>
              <a:t>Eligibility:  the Social Security Administration (SSA)</a:t>
            </a:r>
            <a:endParaRPr/>
          </a:p>
          <a:p>
            <a:pPr marL="742950" lvl="1" indent="-285750" algn="l" rtl="0">
              <a:spcBef>
                <a:spcPts val="360"/>
              </a:spcBef>
              <a:spcAft>
                <a:spcPts val="0"/>
              </a:spcAft>
              <a:buClr>
                <a:srgbClr val="76420D"/>
              </a:buClr>
              <a:buSzPts val="1800"/>
              <a:buChar char="o"/>
            </a:pPr>
            <a:r>
              <a:rPr lang="en-US" sz="1800"/>
              <a:t>Coverage: Center for Medicare and Medicaid Services (CMS)</a:t>
            </a:r>
            <a:endParaRPr/>
          </a:p>
          <a:p>
            <a:pPr marL="342900" lvl="0" indent="-228600" algn="l" rtl="0">
              <a:spcBef>
                <a:spcPts val="360"/>
              </a:spcBef>
              <a:spcAft>
                <a:spcPts val="0"/>
              </a:spcAft>
              <a:buClr>
                <a:srgbClr val="76420D"/>
              </a:buClr>
              <a:buSzPts val="1800"/>
              <a:buNone/>
            </a:pPr>
            <a:endParaRPr sz="1800"/>
          </a:p>
          <a:p>
            <a:pPr marL="342900" lvl="0" indent="-342900" algn="l" rtl="0">
              <a:spcBef>
                <a:spcPts val="360"/>
              </a:spcBef>
              <a:spcAft>
                <a:spcPts val="0"/>
              </a:spcAft>
              <a:buClr>
                <a:srgbClr val="76420D"/>
              </a:buClr>
              <a:buSzPts val="1800"/>
              <a:buChar char="•"/>
            </a:pPr>
            <a:r>
              <a:rPr lang="en-US" sz="1800"/>
              <a:t>Three Parts (Parts A, B, D – Part C is not really a part)</a:t>
            </a:r>
            <a:endParaRPr/>
          </a:p>
          <a:p>
            <a:pPr marL="342900" lvl="0" indent="-228600" algn="l" rtl="0">
              <a:spcBef>
                <a:spcPts val="360"/>
              </a:spcBef>
              <a:spcAft>
                <a:spcPts val="0"/>
              </a:spcAft>
              <a:buClr>
                <a:srgbClr val="76420D"/>
              </a:buClr>
              <a:buSzPts val="1800"/>
              <a:buNone/>
            </a:pPr>
            <a:endParaRPr sz="1800"/>
          </a:p>
          <a:p>
            <a:pPr marL="0" lvl="0" indent="0" algn="ctr" rtl="0">
              <a:spcBef>
                <a:spcPts val="360"/>
              </a:spcBef>
              <a:spcAft>
                <a:spcPts val="0"/>
              </a:spcAft>
              <a:buClr>
                <a:srgbClr val="76420D"/>
              </a:buClr>
              <a:buSzPts val="1800"/>
              <a:buNone/>
            </a:pPr>
            <a:r>
              <a:rPr lang="en-US" sz="1800"/>
              <a:t>The “Red, White and Blue” card (New Cards Being Issued Now)</a:t>
            </a:r>
            <a:endParaRPr/>
          </a:p>
          <a:p>
            <a:pPr marL="0" lvl="0" indent="0" algn="ctr" rtl="0">
              <a:spcBef>
                <a:spcPts val="360"/>
              </a:spcBef>
              <a:spcAft>
                <a:spcPts val="0"/>
              </a:spcAft>
              <a:buClr>
                <a:srgbClr val="76420D"/>
              </a:buClr>
              <a:buSzPts val="1800"/>
              <a:buNone/>
            </a:pPr>
            <a:endParaRPr sz="1800"/>
          </a:p>
        </p:txBody>
      </p:sp>
      <p:sp>
        <p:nvSpPr>
          <p:cNvPr id="98" name="Google Shape;98;p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pic>
        <p:nvPicPr>
          <p:cNvPr id="99" name="Google Shape;99;p3"/>
          <p:cNvPicPr preferRelativeResize="0"/>
          <p:nvPr/>
        </p:nvPicPr>
        <p:blipFill rotWithShape="1">
          <a:blip r:embed="rId3">
            <a:alphaModFix/>
          </a:blip>
          <a:srcRect/>
          <a:stretch/>
        </p:blipFill>
        <p:spPr>
          <a:xfrm>
            <a:off x="1524000" y="4267200"/>
            <a:ext cx="3048000" cy="2032000"/>
          </a:xfrm>
          <a:prstGeom prst="rect">
            <a:avLst/>
          </a:prstGeom>
          <a:noFill/>
          <a:ln>
            <a:noFill/>
          </a:ln>
          <a:effectLst>
            <a:outerShdw blurRad="292100" dist="139700" dir="2700000" algn="tl" rotWithShape="0">
              <a:srgbClr val="333333">
                <a:alpha val="64705"/>
              </a:srgbClr>
            </a:outerShdw>
          </a:effectLst>
        </p:spPr>
      </p:pic>
      <p:pic>
        <p:nvPicPr>
          <p:cNvPr id="100" name="Google Shape;100;p3" descr="https://www.medicare.gov/medicare-images/JohnSmithWatermarkCards.jpg"/>
          <p:cNvPicPr preferRelativeResize="0"/>
          <p:nvPr/>
        </p:nvPicPr>
        <p:blipFill rotWithShape="1">
          <a:blip r:embed="rId4">
            <a:alphaModFix/>
          </a:blip>
          <a:srcRect/>
          <a:stretch/>
        </p:blipFill>
        <p:spPr>
          <a:xfrm>
            <a:off x="5221183" y="4388584"/>
            <a:ext cx="3033625" cy="1910616"/>
          </a:xfrm>
          <a:prstGeom prst="rect">
            <a:avLst/>
          </a:prstGeom>
          <a:noFill/>
          <a:ln>
            <a:noFill/>
          </a:ln>
          <a:effectLst>
            <a:outerShdw blurRad="50800" dist="38100" dir="2700000" algn="tl" rotWithShape="0">
              <a:srgbClr val="000000">
                <a:alpha val="40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9"/>
          <p:cNvSpPr txBox="1">
            <a:spLocks noGrp="1"/>
          </p:cNvSpPr>
          <p:nvPr>
            <p:ph type="title"/>
          </p:nvPr>
        </p:nvSpPr>
        <p:spPr>
          <a:xfrm>
            <a:off x="722313" y="1371600"/>
            <a:ext cx="7772400" cy="250507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400"/>
              <a:buFont typeface="Palatino Linotype"/>
              <a:buNone/>
            </a:pPr>
            <a:r>
              <a:rPr lang="en-US" sz="4400" b="1"/>
              <a:t>Community</a:t>
            </a:r>
            <a:r>
              <a:rPr lang="en-US" sz="4400"/>
              <a:t> Health Choices</a:t>
            </a:r>
            <a:br>
              <a:rPr lang="en-US" sz="4400"/>
            </a:br>
            <a:r>
              <a:rPr lang="en-US" sz="2800"/>
              <a:t>(not to be confused with Health Choices)</a:t>
            </a:r>
            <a:endParaRPr/>
          </a:p>
        </p:txBody>
      </p:sp>
      <p:sp>
        <p:nvSpPr>
          <p:cNvPr id="475" name="Google Shape;475;p29"/>
          <p:cNvSpPr txBox="1">
            <a:spLocks noGrp="1"/>
          </p:cNvSpPr>
          <p:nvPr>
            <p:ph type="body" idx="1"/>
          </p:nvPr>
        </p:nvSpPr>
        <p:spPr>
          <a:xfrm>
            <a:off x="722313" y="4068763"/>
            <a:ext cx="7772400" cy="1131887"/>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000"/>
              <a:buNone/>
            </a:pPr>
            <a:endParaRPr/>
          </a:p>
        </p:txBody>
      </p:sp>
      <p:sp>
        <p:nvSpPr>
          <p:cNvPr id="476" name="Google Shape;476;p29"/>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Google Shape;481;p30"/>
          <p:cNvSpPr txBox="1">
            <a:spLocks noGrp="1"/>
          </p:cNvSpPr>
          <p:nvPr>
            <p:ph type="title"/>
          </p:nvPr>
        </p:nvSpPr>
        <p:spPr>
          <a:xfrm>
            <a:off x="457200" y="894270"/>
            <a:ext cx="8229600" cy="10107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Community Health Choices</a:t>
            </a:r>
            <a:endParaRPr/>
          </a:p>
        </p:txBody>
      </p:sp>
      <p:sp>
        <p:nvSpPr>
          <p:cNvPr id="482" name="Google Shape;482;p30"/>
          <p:cNvSpPr txBox="1">
            <a:spLocks noGrp="1"/>
          </p:cNvSpPr>
          <p:nvPr>
            <p:ph type="body" idx="1"/>
          </p:nvPr>
        </p:nvSpPr>
        <p:spPr>
          <a:xfrm>
            <a:off x="457200" y="1905000"/>
            <a:ext cx="8229600" cy="4221163"/>
          </a:xfrm>
          <a:prstGeom prst="rect">
            <a:avLst/>
          </a:prstGeom>
          <a:noFill/>
          <a:ln>
            <a:noFill/>
          </a:ln>
        </p:spPr>
        <p:txBody>
          <a:bodyPr spcFirstLastPara="1" wrap="square" lIns="91425" tIns="45700" rIns="91425" bIns="45700" anchor="t" anchorCtr="0">
            <a:normAutofit fontScale="92500" lnSpcReduction="20000"/>
          </a:bodyPr>
          <a:lstStyle/>
          <a:p>
            <a:pPr marL="457200" lvl="1" indent="0" algn="l" rtl="0">
              <a:spcBef>
                <a:spcPts val="0"/>
              </a:spcBef>
              <a:spcAft>
                <a:spcPts val="0"/>
              </a:spcAft>
              <a:buClr>
                <a:srgbClr val="76420D"/>
              </a:buClr>
              <a:buSzPct val="100000"/>
              <a:buNone/>
            </a:pPr>
            <a:endParaRPr/>
          </a:p>
          <a:p>
            <a:pPr marL="342900" lvl="0" indent="-342900" algn="l" rtl="0">
              <a:spcBef>
                <a:spcPts val="370"/>
              </a:spcBef>
              <a:spcAft>
                <a:spcPts val="0"/>
              </a:spcAft>
              <a:buClr>
                <a:srgbClr val="76420D"/>
              </a:buClr>
              <a:buSzPct val="100000"/>
              <a:buChar char="•"/>
            </a:pPr>
            <a:r>
              <a:rPr lang="en-US" sz="2000"/>
              <a:t>Most MA recipients get their MA coverage through Health Choices: the MCOs we discussed earlier</a:t>
            </a:r>
            <a:endParaRPr/>
          </a:p>
          <a:p>
            <a:pPr marL="342900" lvl="0" indent="-225425" algn="l" rtl="0">
              <a:spcBef>
                <a:spcPts val="370"/>
              </a:spcBef>
              <a:spcAft>
                <a:spcPts val="0"/>
              </a:spcAft>
              <a:buClr>
                <a:srgbClr val="76420D"/>
              </a:buClr>
              <a:buSzPct val="100000"/>
              <a:buNone/>
            </a:pPr>
            <a:endParaRPr sz="2000"/>
          </a:p>
          <a:p>
            <a:pPr marL="342900" lvl="0" indent="-342900" algn="l" rtl="0">
              <a:spcBef>
                <a:spcPts val="370"/>
              </a:spcBef>
              <a:spcAft>
                <a:spcPts val="0"/>
              </a:spcAft>
              <a:buClr>
                <a:srgbClr val="76420D"/>
              </a:buClr>
              <a:buSzPct val="100000"/>
              <a:buChar char="•"/>
            </a:pPr>
            <a:r>
              <a:rPr lang="en-US" sz="2000"/>
              <a:t>For some people, they get their MA MA benefits through </a:t>
            </a:r>
            <a:r>
              <a:rPr lang="en-US" sz="2000" b="1"/>
              <a:t>Community</a:t>
            </a:r>
            <a:r>
              <a:rPr lang="en-US" sz="2000"/>
              <a:t> Health Choices:</a:t>
            </a:r>
            <a:endParaRPr/>
          </a:p>
          <a:p>
            <a:pPr marL="742950" lvl="1" indent="-285750" algn="l" rtl="0">
              <a:spcBef>
                <a:spcPts val="296"/>
              </a:spcBef>
              <a:spcAft>
                <a:spcPts val="0"/>
              </a:spcAft>
              <a:buClr>
                <a:srgbClr val="76420D"/>
              </a:buClr>
              <a:buSzPct val="100000"/>
              <a:buChar char="o"/>
            </a:pPr>
            <a:r>
              <a:rPr lang="en-US"/>
              <a:t>Dual Eligibles – (Medicare and MA) – They show there RWB Medicare card and their Access card for full coverage.  Or they have a Medicare Advantage Plan SNP (Special Needs Plan)</a:t>
            </a:r>
            <a:endParaRPr/>
          </a:p>
          <a:p>
            <a:pPr marL="742950" lvl="1" indent="-285750" algn="l" rtl="0">
              <a:spcBef>
                <a:spcPts val="296"/>
              </a:spcBef>
              <a:spcAft>
                <a:spcPts val="0"/>
              </a:spcAft>
              <a:buClr>
                <a:srgbClr val="76420D"/>
              </a:buClr>
              <a:buSzPct val="100000"/>
              <a:buChar char="o"/>
            </a:pPr>
            <a:r>
              <a:rPr lang="en-US"/>
              <a:t>Waiver recipients</a:t>
            </a:r>
            <a:endParaRPr/>
          </a:p>
          <a:p>
            <a:pPr marL="742950" lvl="1" indent="-285750" algn="l" rtl="0">
              <a:spcBef>
                <a:spcPts val="296"/>
              </a:spcBef>
              <a:spcAft>
                <a:spcPts val="0"/>
              </a:spcAft>
              <a:buClr>
                <a:srgbClr val="76420D"/>
              </a:buClr>
              <a:buSzPct val="100000"/>
              <a:buChar char="o"/>
            </a:pPr>
            <a:r>
              <a:rPr lang="en-US"/>
              <a:t>People who receive Long Term Supports and Services (e.g., nursing home)</a:t>
            </a:r>
            <a:endParaRPr/>
          </a:p>
          <a:p>
            <a:pPr marL="742950" lvl="1" indent="-191769" algn="l" rtl="0">
              <a:spcBef>
                <a:spcPts val="296"/>
              </a:spcBef>
              <a:spcAft>
                <a:spcPts val="0"/>
              </a:spcAft>
              <a:buClr>
                <a:srgbClr val="76420D"/>
              </a:buClr>
              <a:buSzPct val="100000"/>
              <a:buNone/>
            </a:pPr>
            <a:endParaRPr/>
          </a:p>
          <a:p>
            <a:pPr marL="342900" lvl="0" indent="-342900" algn="l" rtl="0">
              <a:spcBef>
                <a:spcPts val="444"/>
              </a:spcBef>
              <a:spcAft>
                <a:spcPts val="0"/>
              </a:spcAft>
              <a:buClr>
                <a:srgbClr val="76420D"/>
              </a:buClr>
              <a:buSzPct val="100000"/>
              <a:buChar char="•"/>
            </a:pPr>
            <a:r>
              <a:rPr lang="en-US"/>
              <a:t>Three CHC MCOs:</a:t>
            </a:r>
            <a:endParaRPr/>
          </a:p>
          <a:p>
            <a:pPr marL="742950" lvl="1" indent="-285750" algn="l" rtl="0">
              <a:spcBef>
                <a:spcPts val="370"/>
              </a:spcBef>
              <a:spcAft>
                <a:spcPts val="0"/>
              </a:spcAft>
              <a:buClr>
                <a:srgbClr val="76420D"/>
              </a:buClr>
              <a:buSzPct val="100000"/>
              <a:buChar char="o"/>
            </a:pPr>
            <a:r>
              <a:rPr lang="en-US" sz="2000"/>
              <a:t>AmeriHealth Caritas (aka Keystone First CHC in southeast)</a:t>
            </a:r>
            <a:endParaRPr/>
          </a:p>
          <a:p>
            <a:pPr marL="742950" lvl="1" indent="-285750" algn="l" rtl="0">
              <a:spcBef>
                <a:spcPts val="370"/>
              </a:spcBef>
              <a:spcAft>
                <a:spcPts val="0"/>
              </a:spcAft>
              <a:buClr>
                <a:srgbClr val="76420D"/>
              </a:buClr>
              <a:buSzPct val="100000"/>
              <a:buChar char="o"/>
            </a:pPr>
            <a:r>
              <a:rPr lang="en-US" sz="2000"/>
              <a:t>UPMC Community HealthChoices</a:t>
            </a:r>
            <a:endParaRPr sz="2000"/>
          </a:p>
          <a:p>
            <a:pPr marL="742950" lvl="1" indent="-285750" algn="l" rtl="0">
              <a:spcBef>
                <a:spcPts val="370"/>
              </a:spcBef>
              <a:spcAft>
                <a:spcPts val="0"/>
              </a:spcAft>
              <a:buClr>
                <a:srgbClr val="76420D"/>
              </a:buClr>
              <a:buSzPct val="100000"/>
              <a:buChar char="o"/>
            </a:pPr>
            <a:r>
              <a:rPr lang="en-US" sz="2000"/>
              <a:t>PA Health &amp; Wellness</a:t>
            </a:r>
            <a:endParaRPr/>
          </a:p>
          <a:p>
            <a:pPr marL="342900" lvl="0" indent="-201930" algn="l" rtl="0">
              <a:spcBef>
                <a:spcPts val="444"/>
              </a:spcBef>
              <a:spcAft>
                <a:spcPts val="0"/>
              </a:spcAft>
              <a:buClr>
                <a:srgbClr val="76420D"/>
              </a:buClr>
              <a:buSzPct val="100000"/>
              <a:buNone/>
            </a:pPr>
            <a:endParaRPr/>
          </a:p>
        </p:txBody>
      </p:sp>
      <p:sp>
        <p:nvSpPr>
          <p:cNvPr id="483" name="Google Shape;483;p30"/>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31"/>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Who is in CHC?</a:t>
            </a:r>
            <a:endParaRPr/>
          </a:p>
        </p:txBody>
      </p:sp>
      <p:sp>
        <p:nvSpPr>
          <p:cNvPr id="489" name="Google Shape;489;p31"/>
          <p:cNvSpPr txBox="1">
            <a:spLocks noGrp="1"/>
          </p:cNvSpPr>
          <p:nvPr>
            <p:ph type="body" idx="1"/>
          </p:nvPr>
        </p:nvSpPr>
        <p:spPr>
          <a:xfrm>
            <a:off x="457200" y="1676401"/>
            <a:ext cx="8229600" cy="1344614"/>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rgbClr val="92D050"/>
              </a:buClr>
              <a:buSzPts val="2000"/>
              <a:buChar char="•"/>
            </a:pPr>
            <a:r>
              <a:rPr lang="en-US" sz="2000" dirty="0">
                <a:solidFill>
                  <a:srgbClr val="92D050"/>
                </a:solidFill>
              </a:rPr>
              <a:t>Anyone </a:t>
            </a:r>
            <a:r>
              <a:rPr lang="en-US" sz="2000" dirty="0" smtClean="0">
                <a:solidFill>
                  <a:srgbClr val="92D050"/>
                </a:solidFill>
              </a:rPr>
              <a:t>with Medicare where the State </a:t>
            </a:r>
            <a:r>
              <a:rPr lang="en-US" sz="2000" dirty="0">
                <a:solidFill>
                  <a:srgbClr val="92D050"/>
                </a:solidFill>
              </a:rPr>
              <a:t>pays deductible/co-insurance (Healthy Horizon, QMB, MAWD, Waiver).  A person who only has SLMB or QI, is not affected because they only have premiums paid for</a:t>
            </a:r>
            <a:r>
              <a:rPr lang="en-US" sz="2000" dirty="0" smtClean="0">
                <a:solidFill>
                  <a:srgbClr val="92D050"/>
                </a:solidFill>
              </a:rPr>
              <a:t>.</a:t>
            </a:r>
          </a:p>
          <a:p>
            <a:pPr marL="342900" lvl="0" indent="-342900" algn="l" rtl="0">
              <a:spcBef>
                <a:spcPts val="0"/>
              </a:spcBef>
              <a:spcAft>
                <a:spcPts val="0"/>
              </a:spcAft>
              <a:buClr>
                <a:srgbClr val="92D050"/>
              </a:buClr>
              <a:buSzPts val="2000"/>
              <a:buChar char="•"/>
            </a:pPr>
            <a:endParaRPr lang="en-US" sz="2000" dirty="0" smtClean="0">
              <a:solidFill>
                <a:srgbClr val="92D050"/>
              </a:solidFill>
            </a:endParaRPr>
          </a:p>
          <a:p>
            <a:pPr marL="342900" lvl="0" indent="-342900" algn="l" rtl="0">
              <a:spcBef>
                <a:spcPts val="0"/>
              </a:spcBef>
              <a:spcAft>
                <a:spcPts val="0"/>
              </a:spcAft>
              <a:buClr>
                <a:srgbClr val="92D050"/>
              </a:buClr>
              <a:buSzPts val="2000"/>
              <a:buChar char="•"/>
            </a:pPr>
            <a:r>
              <a:rPr lang="en-US" sz="2000" dirty="0" smtClean="0">
                <a:solidFill>
                  <a:srgbClr val="92D050"/>
                </a:solidFill>
              </a:rPr>
              <a:t>Any one on a CHC Waiver</a:t>
            </a:r>
            <a:endParaRPr dirty="0"/>
          </a:p>
          <a:p>
            <a:pPr marL="0" lvl="0" indent="0" algn="l" rtl="0">
              <a:spcBef>
                <a:spcPts val="400"/>
              </a:spcBef>
              <a:spcAft>
                <a:spcPts val="0"/>
              </a:spcAft>
              <a:buClr>
                <a:srgbClr val="76420D"/>
              </a:buClr>
              <a:buSzPts val="2000"/>
              <a:buNone/>
            </a:pPr>
            <a:endParaRPr sz="2000" dirty="0">
              <a:solidFill>
                <a:srgbClr val="92D050"/>
              </a:solidFill>
            </a:endParaRPr>
          </a:p>
        </p:txBody>
      </p:sp>
      <p:sp>
        <p:nvSpPr>
          <p:cNvPr id="490" name="Google Shape;490;p31"/>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491" name="Google Shape;491;p31"/>
          <p:cNvGrpSpPr/>
          <p:nvPr/>
        </p:nvGrpSpPr>
        <p:grpSpPr>
          <a:xfrm>
            <a:off x="775105" y="3067796"/>
            <a:ext cx="1864660" cy="2991974"/>
            <a:chOff x="878540" y="1327148"/>
            <a:chExt cx="1864660" cy="2991974"/>
          </a:xfrm>
        </p:grpSpPr>
        <p:sp>
          <p:nvSpPr>
            <p:cNvPr id="492" name="Google Shape;492;p31"/>
            <p:cNvSpPr/>
            <p:nvPr/>
          </p:nvSpPr>
          <p:spPr>
            <a:xfrm>
              <a:off x="878541" y="1860547"/>
              <a:ext cx="1331258" cy="245857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93" name="Google Shape;493;p31"/>
            <p:cNvSpPr/>
            <p:nvPr/>
          </p:nvSpPr>
          <p:spPr>
            <a:xfrm rot="5400000">
              <a:off x="1247214" y="2823136"/>
              <a:ext cx="2458572" cy="5334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94" name="Google Shape;494;p31"/>
            <p:cNvSpPr/>
            <p:nvPr/>
          </p:nvSpPr>
          <p:spPr>
            <a:xfrm>
              <a:off x="878540" y="1327148"/>
              <a:ext cx="186466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A</a:t>
              </a:r>
              <a:endParaRPr/>
            </a:p>
          </p:txBody>
        </p:sp>
      </p:grpSp>
      <p:grpSp>
        <p:nvGrpSpPr>
          <p:cNvPr id="495" name="Google Shape;495;p31"/>
          <p:cNvGrpSpPr/>
          <p:nvPr/>
        </p:nvGrpSpPr>
        <p:grpSpPr>
          <a:xfrm>
            <a:off x="3642852" y="3067798"/>
            <a:ext cx="1828803" cy="2991972"/>
            <a:chOff x="3657600" y="1333499"/>
            <a:chExt cx="1828803" cy="2991972"/>
          </a:xfrm>
        </p:grpSpPr>
        <p:sp>
          <p:nvSpPr>
            <p:cNvPr id="496" name="Google Shape;496;p31"/>
            <p:cNvSpPr/>
            <p:nvPr/>
          </p:nvSpPr>
          <p:spPr>
            <a:xfrm>
              <a:off x="3886204" y="1876049"/>
              <a:ext cx="1219193" cy="2449422"/>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497" name="Google Shape;497;p31"/>
            <p:cNvSpPr/>
            <p:nvPr/>
          </p:nvSpPr>
          <p:spPr>
            <a:xfrm rot="5400000">
              <a:off x="4065586" y="2904654"/>
              <a:ext cx="2449420" cy="392214"/>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498" name="Google Shape;498;p31"/>
            <p:cNvSpPr/>
            <p:nvPr/>
          </p:nvSpPr>
          <p:spPr>
            <a:xfrm>
              <a:off x="3657600" y="1333499"/>
              <a:ext cx="1828800"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B</a:t>
              </a:r>
              <a:endParaRPr/>
            </a:p>
          </p:txBody>
        </p:sp>
        <p:sp>
          <p:nvSpPr>
            <p:cNvPr id="499" name="Google Shape;499;p31"/>
            <p:cNvSpPr/>
            <p:nvPr/>
          </p:nvSpPr>
          <p:spPr>
            <a:xfrm rot="-5400000">
              <a:off x="2410854" y="2850122"/>
              <a:ext cx="2722098" cy="228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Premiums</a:t>
              </a:r>
              <a:endParaRPr/>
            </a:p>
          </p:txBody>
        </p:sp>
      </p:grpSp>
      <p:sp>
        <p:nvSpPr>
          <p:cNvPr id="500" name="Google Shape;500;p31"/>
          <p:cNvSpPr/>
          <p:nvPr/>
        </p:nvSpPr>
        <p:spPr>
          <a:xfrm>
            <a:off x="775105" y="3324336"/>
            <a:ext cx="1864659" cy="250826"/>
          </a:xfrm>
          <a:prstGeom prst="round2SameRect">
            <a:avLst>
              <a:gd name="adj1" fmla="val 0"/>
              <a:gd name="adj2" fmla="val 0"/>
            </a:avLst>
          </a:prstGeom>
          <a:solidFill>
            <a:srgbClr val="AAD956"/>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501" name="Google Shape;501;p31"/>
          <p:cNvSpPr/>
          <p:nvPr/>
        </p:nvSpPr>
        <p:spPr>
          <a:xfrm rot="5400000">
            <a:off x="1143778" y="4541555"/>
            <a:ext cx="2458572" cy="533400"/>
          </a:xfrm>
          <a:prstGeom prst="round2SameRect">
            <a:avLst>
              <a:gd name="adj1" fmla="val 0"/>
              <a:gd name="adj2" fmla="val 0"/>
            </a:avLst>
          </a:prstGeom>
          <a:solidFill>
            <a:srgbClr val="AAD956"/>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502" name="Google Shape;502;p31"/>
          <p:cNvSpPr/>
          <p:nvPr/>
        </p:nvSpPr>
        <p:spPr>
          <a:xfrm>
            <a:off x="3871456" y="3339724"/>
            <a:ext cx="1600202" cy="272677"/>
          </a:xfrm>
          <a:prstGeom prst="round2SameRect">
            <a:avLst>
              <a:gd name="adj1" fmla="val 0"/>
              <a:gd name="adj2" fmla="val 0"/>
            </a:avLst>
          </a:prstGeom>
          <a:solidFill>
            <a:srgbClr val="AAD956"/>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rgbClr val="B16314"/>
                </a:solidFill>
                <a:latin typeface="Palatino Linotype"/>
                <a:ea typeface="Palatino Linotype"/>
                <a:cs typeface="Palatino Linotype"/>
                <a:sym typeface="Palatino Linotype"/>
              </a:rPr>
              <a:t>Deductible</a:t>
            </a:r>
            <a:endParaRPr/>
          </a:p>
        </p:txBody>
      </p:sp>
      <p:sp>
        <p:nvSpPr>
          <p:cNvPr id="503" name="Google Shape;503;p31"/>
          <p:cNvSpPr/>
          <p:nvPr/>
        </p:nvSpPr>
        <p:spPr>
          <a:xfrm rot="5400000">
            <a:off x="4056441" y="4646610"/>
            <a:ext cx="2449420" cy="381003"/>
          </a:xfrm>
          <a:prstGeom prst="round2SameRect">
            <a:avLst>
              <a:gd name="adj1" fmla="val 0"/>
              <a:gd name="adj2" fmla="val 0"/>
            </a:avLst>
          </a:prstGeom>
          <a:solidFill>
            <a:srgbClr val="AAD956"/>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rgbClr val="B16314"/>
                </a:solidFill>
                <a:latin typeface="Palatino Linotype"/>
                <a:ea typeface="Palatino Linotype"/>
                <a:cs typeface="Palatino Linotype"/>
                <a:sym typeface="Palatino Linotype"/>
              </a:rPr>
              <a:t>Co-Insurance</a:t>
            </a:r>
            <a:endParaRPr/>
          </a:p>
        </p:txBody>
      </p:sp>
      <p:sp>
        <p:nvSpPr>
          <p:cNvPr id="504" name="Google Shape;504;p31"/>
          <p:cNvSpPr/>
          <p:nvPr/>
        </p:nvSpPr>
        <p:spPr>
          <a:xfrm>
            <a:off x="6832053" y="6273734"/>
            <a:ext cx="2285998" cy="485215"/>
          </a:xfrm>
          <a:prstGeom prst="ribbon">
            <a:avLst>
              <a:gd name="adj1" fmla="val 7429"/>
              <a:gd name="adj2" fmla="val 73632"/>
            </a:avLst>
          </a:prstGeom>
          <a:solidFill>
            <a:schemeClr val="lt1"/>
          </a:solidFill>
          <a:ln w="28575" cap="flat" cmpd="sng">
            <a:solidFill>
              <a:srgbClr val="92D0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SSA’s </a:t>
            </a:r>
            <a:endParaRPr/>
          </a:p>
          <a:p>
            <a:pPr marL="0" marR="0" lvl="0" indent="0" algn="ctr" rtl="0">
              <a:spcBef>
                <a:spcPts val="0"/>
              </a:spcBef>
              <a:spcAft>
                <a:spcPts val="0"/>
              </a:spcAft>
              <a:buNone/>
            </a:pPr>
            <a:r>
              <a:rPr lang="en-US" sz="1200">
                <a:solidFill>
                  <a:schemeClr val="accent5"/>
                </a:solidFill>
                <a:latin typeface="Palatino Linotype"/>
                <a:ea typeface="Palatino Linotype"/>
                <a:cs typeface="Palatino Linotype"/>
                <a:sym typeface="Palatino Linotype"/>
              </a:rPr>
              <a:t>Low Income Subsidy</a:t>
            </a:r>
            <a:endParaRPr/>
          </a:p>
        </p:txBody>
      </p:sp>
      <p:grpSp>
        <p:nvGrpSpPr>
          <p:cNvPr id="505" name="Google Shape;505;p31"/>
          <p:cNvGrpSpPr/>
          <p:nvPr/>
        </p:nvGrpSpPr>
        <p:grpSpPr>
          <a:xfrm>
            <a:off x="6768831" y="3067796"/>
            <a:ext cx="1837762" cy="2998324"/>
            <a:chOff x="6400803" y="1327148"/>
            <a:chExt cx="1837762" cy="2998324"/>
          </a:xfrm>
        </p:grpSpPr>
        <p:sp>
          <p:nvSpPr>
            <p:cNvPr id="506" name="Google Shape;506;p31"/>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Palatino Linotype"/>
                  <a:ea typeface="Palatino Linotype"/>
                  <a:cs typeface="Palatino Linotype"/>
                  <a:sym typeface="Palatino Linotype"/>
                </a:rPr>
                <a:t>Medicare Pays</a:t>
              </a:r>
              <a:endParaRPr/>
            </a:p>
          </p:txBody>
        </p:sp>
        <p:sp>
          <p:nvSpPr>
            <p:cNvPr id="507" name="Google Shape;507;p31"/>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B16314"/>
                  </a:solidFill>
                  <a:latin typeface="Palatino Linotype"/>
                  <a:ea typeface="Palatino Linotype"/>
                  <a:cs typeface="Palatino Linotype"/>
                  <a:sym typeface="Palatino Linotype"/>
                </a:rPr>
                <a:t>Co-Pays</a:t>
              </a:r>
              <a:endParaRPr/>
            </a:p>
          </p:txBody>
        </p:sp>
        <p:sp>
          <p:nvSpPr>
            <p:cNvPr id="508" name="Google Shape;508;p31"/>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a:solidFill>
                    <a:schemeClr val="lt1"/>
                  </a:solidFill>
                  <a:latin typeface="Palatino Linotype"/>
                  <a:ea typeface="Palatino Linotype"/>
                  <a:cs typeface="Palatino Linotype"/>
                  <a:sym typeface="Palatino Linotype"/>
                </a:rPr>
                <a:t>Part D</a:t>
              </a:r>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2"/>
          <p:cNvSpPr txBox="1">
            <a:spLocks noGrp="1"/>
          </p:cNvSpPr>
          <p:nvPr>
            <p:ph type="title"/>
          </p:nvPr>
        </p:nvSpPr>
        <p:spPr>
          <a:xfrm>
            <a:off x="457200" y="1066800"/>
            <a:ext cx="8229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400"/>
              <a:buFont typeface="Palatino Linotype"/>
              <a:buNone/>
            </a:pPr>
            <a:r>
              <a:rPr lang="en-US"/>
              <a:t>For Dual Eligibles – </a:t>
            </a:r>
            <a:br>
              <a:rPr lang="en-US"/>
            </a:br>
            <a:r>
              <a:rPr lang="en-US"/>
              <a:t>Medicare Covered Services</a:t>
            </a:r>
            <a:endParaRPr/>
          </a:p>
        </p:txBody>
      </p:sp>
      <p:pic>
        <p:nvPicPr>
          <p:cNvPr id="514" name="Google Shape;514;p32"/>
          <p:cNvPicPr preferRelativeResize="0">
            <a:picLocks noGrp="1"/>
          </p:cNvPicPr>
          <p:nvPr>
            <p:ph type="body" idx="1"/>
          </p:nvPr>
        </p:nvPicPr>
        <p:blipFill rotWithShape="1">
          <a:blip r:embed="rId3">
            <a:alphaModFix/>
          </a:blip>
          <a:srcRect/>
          <a:stretch/>
        </p:blipFill>
        <p:spPr>
          <a:xfrm>
            <a:off x="381000" y="2895600"/>
            <a:ext cx="3087624" cy="1944624"/>
          </a:xfrm>
          <a:prstGeom prst="rect">
            <a:avLst/>
          </a:prstGeom>
          <a:noFill/>
          <a:ln>
            <a:noFill/>
          </a:ln>
        </p:spPr>
      </p:pic>
      <p:sp>
        <p:nvSpPr>
          <p:cNvPr id="515" name="Google Shape;515;p32"/>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
        <p:nvSpPr>
          <p:cNvPr id="516" name="Google Shape;516;p32"/>
          <p:cNvSpPr/>
          <p:nvPr/>
        </p:nvSpPr>
        <p:spPr>
          <a:xfrm>
            <a:off x="3657600" y="3378390"/>
            <a:ext cx="838200" cy="838200"/>
          </a:xfrm>
          <a:prstGeom prst="plus">
            <a:avLst>
              <a:gd name="adj" fmla="val 45115"/>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sp>
        <p:nvSpPr>
          <p:cNvPr id="517" name="Google Shape;517;p32"/>
          <p:cNvSpPr txBox="1"/>
          <p:nvPr/>
        </p:nvSpPr>
        <p:spPr>
          <a:xfrm>
            <a:off x="381000" y="5181600"/>
            <a:ext cx="30480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Medicare pays first </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(usually 80%)</a:t>
            </a:r>
            <a:endParaRPr/>
          </a:p>
        </p:txBody>
      </p:sp>
      <p:pic>
        <p:nvPicPr>
          <p:cNvPr id="518" name="Google Shape;518;p32"/>
          <p:cNvPicPr preferRelativeResize="0"/>
          <p:nvPr/>
        </p:nvPicPr>
        <p:blipFill rotWithShape="1">
          <a:blip r:embed="rId4">
            <a:alphaModFix/>
          </a:blip>
          <a:srcRect/>
          <a:stretch/>
        </p:blipFill>
        <p:spPr>
          <a:xfrm>
            <a:off x="4724400" y="2180945"/>
            <a:ext cx="3037764" cy="1944169"/>
          </a:xfrm>
          <a:prstGeom prst="rect">
            <a:avLst/>
          </a:prstGeom>
          <a:noFill/>
          <a:ln>
            <a:noFill/>
          </a:ln>
        </p:spPr>
      </p:pic>
      <p:pic>
        <p:nvPicPr>
          <p:cNvPr id="519" name="Google Shape;519;p32"/>
          <p:cNvPicPr preferRelativeResize="0"/>
          <p:nvPr/>
        </p:nvPicPr>
        <p:blipFill rotWithShape="1">
          <a:blip r:embed="rId5">
            <a:alphaModFix/>
          </a:blip>
          <a:srcRect/>
          <a:stretch/>
        </p:blipFill>
        <p:spPr>
          <a:xfrm>
            <a:off x="5181600" y="3153030"/>
            <a:ext cx="3164568" cy="2028570"/>
          </a:xfrm>
          <a:prstGeom prst="rect">
            <a:avLst/>
          </a:prstGeom>
          <a:noFill/>
          <a:ln>
            <a:noFill/>
          </a:ln>
        </p:spPr>
      </p:pic>
      <p:pic>
        <p:nvPicPr>
          <p:cNvPr id="520" name="Google Shape;520;p32"/>
          <p:cNvPicPr preferRelativeResize="0"/>
          <p:nvPr/>
        </p:nvPicPr>
        <p:blipFill rotWithShape="1">
          <a:blip r:embed="rId6">
            <a:alphaModFix/>
          </a:blip>
          <a:srcRect/>
          <a:stretch/>
        </p:blipFill>
        <p:spPr>
          <a:xfrm>
            <a:off x="5891284" y="4113529"/>
            <a:ext cx="3164568" cy="2023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fade">
                                      <p:cBhvr>
                                        <p:cTn id="7" dur="500"/>
                                        <p:tgtEl>
                                          <p:spTgt spid="5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9"/>
                                        </p:tgtEl>
                                        <p:attrNameLst>
                                          <p:attrName>style.visibility</p:attrName>
                                        </p:attrNameLst>
                                      </p:cBhvr>
                                      <p:to>
                                        <p:strVal val="visible"/>
                                      </p:to>
                                    </p:set>
                                    <p:animEffect transition="in" filter="fade">
                                      <p:cBhvr>
                                        <p:cTn id="12" dur="500"/>
                                        <p:tgtEl>
                                          <p:spTgt spid="5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20"/>
                                        </p:tgtEl>
                                        <p:attrNameLst>
                                          <p:attrName>style.visibility</p:attrName>
                                        </p:attrNameLst>
                                      </p:cBhvr>
                                      <p:to>
                                        <p:strVal val="visible"/>
                                      </p:to>
                                    </p:set>
                                    <p:animEffect transition="in" filter="fade">
                                      <p:cBhvr>
                                        <p:cTn id="17" dur="500"/>
                                        <p:tgtEl>
                                          <p:spTgt spid="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3"/>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Continued</a:t>
            </a:r>
            <a:endParaRPr/>
          </a:p>
        </p:txBody>
      </p:sp>
      <p:sp>
        <p:nvSpPr>
          <p:cNvPr id="526" name="Google Shape;526;p33"/>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Almost all doctors take the Red White and Blue Medicare card.</a:t>
            </a:r>
            <a:endParaRPr/>
          </a:p>
          <a:p>
            <a:pPr marL="742950" lvl="1" indent="-285750" algn="l" rtl="0">
              <a:spcBef>
                <a:spcPts val="320"/>
              </a:spcBef>
              <a:spcAft>
                <a:spcPts val="0"/>
              </a:spcAft>
              <a:buClr>
                <a:srgbClr val="76420D"/>
              </a:buClr>
              <a:buSzPts val="1600"/>
              <a:buChar char="o"/>
            </a:pPr>
            <a:r>
              <a:rPr lang="en-US"/>
              <a:t>The CHC MCO </a:t>
            </a:r>
            <a:r>
              <a:rPr lang="en-US" b="1"/>
              <a:t>cannot</a:t>
            </a:r>
            <a:r>
              <a:rPr lang="en-US"/>
              <a:t> make you switch your doctors.  Even if a provider is not in the CHC MCO network, the CHC MCO must pay the Medical Assistance share of the covered service.</a:t>
            </a:r>
            <a:endParaRPr/>
          </a:p>
          <a:p>
            <a:pPr marL="742950" lvl="1" indent="-285750" algn="l" rtl="0">
              <a:spcBef>
                <a:spcPts val="320"/>
              </a:spcBef>
              <a:spcAft>
                <a:spcPts val="0"/>
              </a:spcAft>
              <a:buClr>
                <a:srgbClr val="76420D"/>
              </a:buClr>
              <a:buSzPts val="1600"/>
              <a:buChar char="o"/>
            </a:pPr>
            <a:r>
              <a:rPr lang="en-US"/>
              <a:t>In many cases, it is against the law for a provider to bill a dual eligible patient if they have full MA benefits – even if the provider cannot get the CHC MCO to pay. (If a client gets a bill, they should call the billing office and make sure the provider knows they have both Medicare and Medicaid.</a:t>
            </a:r>
            <a:endParaRPr/>
          </a:p>
          <a:p>
            <a:pPr marL="742950" lvl="1" indent="-184150" algn="l" rtl="0">
              <a:spcBef>
                <a:spcPts val="320"/>
              </a:spcBef>
              <a:spcAft>
                <a:spcPts val="0"/>
              </a:spcAft>
              <a:buClr>
                <a:srgbClr val="76420D"/>
              </a:buClr>
              <a:buSzPts val="1600"/>
              <a:buNone/>
            </a:pPr>
            <a:endParaRPr/>
          </a:p>
        </p:txBody>
      </p:sp>
      <p:sp>
        <p:nvSpPr>
          <p:cNvPr id="527" name="Google Shape;527;p33"/>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34"/>
          <p:cNvSpPr txBox="1">
            <a:spLocks noGrp="1"/>
          </p:cNvSpPr>
          <p:nvPr>
            <p:ph type="title"/>
          </p:nvPr>
        </p:nvSpPr>
        <p:spPr>
          <a:xfrm>
            <a:off x="457200" y="1066800"/>
            <a:ext cx="8229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400"/>
              <a:buFont typeface="Palatino Linotype"/>
              <a:buNone/>
            </a:pPr>
            <a:r>
              <a:rPr lang="en-US"/>
              <a:t>For Dual Eligibles – </a:t>
            </a:r>
            <a:br>
              <a:rPr lang="en-US"/>
            </a:br>
            <a:r>
              <a:rPr lang="en-US"/>
              <a:t>Prescription Drugs (no change)</a:t>
            </a:r>
            <a:endParaRPr/>
          </a:p>
        </p:txBody>
      </p:sp>
      <p:sp>
        <p:nvSpPr>
          <p:cNvPr id="533" name="Google Shape;533;p3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
        <p:nvSpPr>
          <p:cNvPr id="534" name="Google Shape;534;p34"/>
          <p:cNvSpPr/>
          <p:nvPr/>
        </p:nvSpPr>
        <p:spPr>
          <a:xfrm>
            <a:off x="457200" y="3200400"/>
            <a:ext cx="3810000" cy="1828800"/>
          </a:xfrm>
          <a:prstGeom prst="rect">
            <a:avLst/>
          </a:prstGeom>
          <a:solidFill>
            <a:schemeClr val="l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Part D Card</a:t>
            </a:r>
            <a:endParaRPr/>
          </a:p>
          <a:p>
            <a:pPr marL="0" marR="0" lvl="0" indent="0" algn="ctr" rtl="0">
              <a:spcBef>
                <a:spcPts val="0"/>
              </a:spcBef>
              <a:spcAft>
                <a:spcPts val="0"/>
              </a:spcAft>
              <a:buNone/>
            </a:pPr>
            <a:r>
              <a:rPr lang="en-US" sz="1800">
                <a:solidFill>
                  <a:schemeClr val="dk1"/>
                </a:solidFill>
                <a:latin typeface="Palatino Linotype"/>
                <a:ea typeface="Palatino Linotype"/>
                <a:cs typeface="Palatino Linotype"/>
                <a:sym typeface="Palatino Linotype"/>
              </a:rPr>
              <a:t>(e.g., Silver Scripts, Wellcare, Humana, Aetna) </a:t>
            </a:r>
            <a:endParaRPr/>
          </a:p>
        </p:txBody>
      </p:sp>
      <p:grpSp>
        <p:nvGrpSpPr>
          <p:cNvPr id="535" name="Google Shape;535;p34"/>
          <p:cNvGrpSpPr/>
          <p:nvPr/>
        </p:nvGrpSpPr>
        <p:grpSpPr>
          <a:xfrm>
            <a:off x="4419600" y="2895600"/>
            <a:ext cx="4495800" cy="2590800"/>
            <a:chOff x="4419600" y="2895600"/>
            <a:chExt cx="4495800" cy="2590800"/>
          </a:xfrm>
        </p:grpSpPr>
        <p:sp>
          <p:nvSpPr>
            <p:cNvPr id="536" name="Google Shape;536;p34"/>
            <p:cNvSpPr/>
            <p:nvPr/>
          </p:nvSpPr>
          <p:spPr>
            <a:xfrm>
              <a:off x="4495800" y="3695700"/>
              <a:ext cx="838200" cy="838200"/>
            </a:xfrm>
            <a:prstGeom prst="plus">
              <a:avLst>
                <a:gd name="adj" fmla="val 45115"/>
              </a:avLst>
            </a:prstGeom>
            <a:solidFill>
              <a:schemeClr val="accent1"/>
            </a:solidFill>
            <a:ln w="2857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Palatino Linotype"/>
                <a:ea typeface="Palatino Linotype"/>
                <a:cs typeface="Palatino Linotype"/>
                <a:sym typeface="Palatino Linotype"/>
              </a:endParaRPr>
            </a:p>
          </p:txBody>
        </p:sp>
        <p:pic>
          <p:nvPicPr>
            <p:cNvPr id="537" name="Google Shape;537;p34"/>
            <p:cNvPicPr preferRelativeResize="0"/>
            <p:nvPr/>
          </p:nvPicPr>
          <p:blipFill rotWithShape="1">
            <a:blip r:embed="rId3">
              <a:alphaModFix/>
            </a:blip>
            <a:srcRect/>
            <a:stretch/>
          </p:blipFill>
          <p:spPr>
            <a:xfrm>
              <a:off x="5562600" y="3200400"/>
              <a:ext cx="3039438" cy="1905000"/>
            </a:xfrm>
            <a:prstGeom prst="rect">
              <a:avLst/>
            </a:prstGeom>
            <a:noFill/>
            <a:ln>
              <a:noFill/>
            </a:ln>
          </p:spPr>
        </p:pic>
        <p:sp>
          <p:nvSpPr>
            <p:cNvPr id="538" name="Google Shape;538;p34"/>
            <p:cNvSpPr/>
            <p:nvPr/>
          </p:nvSpPr>
          <p:spPr>
            <a:xfrm>
              <a:off x="4419600" y="2895600"/>
              <a:ext cx="4495800" cy="2590800"/>
            </a:xfrm>
            <a:prstGeom prst="bracketPair">
              <a:avLst/>
            </a:prstGeom>
            <a:noFill/>
            <a:ln w="5715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Palatino Linotype"/>
                <a:ea typeface="Palatino Linotype"/>
                <a:cs typeface="Palatino Linotype"/>
                <a:sym typeface="Palatino Linotype"/>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35"/>
                                        </p:tgtEl>
                                        <p:attrNameLst>
                                          <p:attrName>style.visibility</p:attrName>
                                        </p:attrNameLst>
                                      </p:cBhvr>
                                      <p:to>
                                        <p:strVal val="visible"/>
                                      </p:to>
                                    </p:set>
                                    <p:animEffect transition="in" filter="fade">
                                      <p:cBhvr>
                                        <p:cTn id="7" dur="1000"/>
                                        <p:tgtEl>
                                          <p:spTgt spid="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5"/>
          <p:cNvSpPr txBox="1">
            <a:spLocks noGrp="1"/>
          </p:cNvSpPr>
          <p:nvPr>
            <p:ph type="title"/>
          </p:nvPr>
        </p:nvSpPr>
        <p:spPr>
          <a:xfrm>
            <a:off x="457200" y="1066800"/>
            <a:ext cx="8229600" cy="11430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400"/>
              <a:buFont typeface="Palatino Linotype"/>
              <a:buNone/>
            </a:pPr>
            <a:r>
              <a:rPr lang="en-US"/>
              <a:t>For Dual Eligibles – </a:t>
            </a:r>
            <a:br>
              <a:rPr lang="en-US"/>
            </a:br>
            <a:r>
              <a:rPr lang="en-US"/>
              <a:t>Medicaid Covered Services </a:t>
            </a:r>
            <a:endParaRPr/>
          </a:p>
        </p:txBody>
      </p:sp>
      <p:sp>
        <p:nvSpPr>
          <p:cNvPr id="544" name="Google Shape;544;p3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
        <p:nvSpPr>
          <p:cNvPr id="545" name="Google Shape;545;p35"/>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There are some services that are not covered by Medicare but are covered by Medicaid.</a:t>
            </a:r>
            <a:endParaRPr dirty="0"/>
          </a:p>
          <a:p>
            <a:pPr marL="742950" lvl="1" indent="-285750" algn="l" rtl="0">
              <a:spcBef>
                <a:spcPts val="320"/>
              </a:spcBef>
              <a:spcAft>
                <a:spcPts val="0"/>
              </a:spcAft>
              <a:buClr>
                <a:srgbClr val="76420D"/>
              </a:buClr>
              <a:buSzPts val="1600"/>
              <a:buChar char="o"/>
            </a:pPr>
            <a:r>
              <a:rPr lang="en-US" dirty="0"/>
              <a:t>Nonemergency Transportation (to and from MA-covered services)</a:t>
            </a:r>
            <a:endParaRPr dirty="0"/>
          </a:p>
          <a:p>
            <a:pPr marL="742950" lvl="1" indent="-285750" algn="l" rtl="0">
              <a:spcBef>
                <a:spcPts val="320"/>
              </a:spcBef>
              <a:spcAft>
                <a:spcPts val="0"/>
              </a:spcAft>
              <a:buClr>
                <a:srgbClr val="76420D"/>
              </a:buClr>
              <a:buSzPts val="1600"/>
              <a:buChar char="o"/>
            </a:pPr>
            <a:r>
              <a:rPr lang="en-US" dirty="0"/>
              <a:t>Dental</a:t>
            </a:r>
            <a:endParaRPr dirty="0"/>
          </a:p>
          <a:p>
            <a:pPr marL="742950" lvl="1" indent="-285750" algn="l" rtl="0">
              <a:spcBef>
                <a:spcPts val="320"/>
              </a:spcBef>
              <a:spcAft>
                <a:spcPts val="0"/>
              </a:spcAft>
              <a:buClr>
                <a:srgbClr val="76420D"/>
              </a:buClr>
              <a:buSzPts val="1600"/>
              <a:buChar char="o"/>
            </a:pPr>
            <a:r>
              <a:rPr lang="en-US" dirty="0"/>
              <a:t>Vision</a:t>
            </a:r>
            <a:endParaRPr dirty="0"/>
          </a:p>
          <a:p>
            <a:pPr marL="742950" lvl="1" indent="-184150" algn="l" rtl="0">
              <a:spcBef>
                <a:spcPts val="320"/>
              </a:spcBef>
              <a:spcAft>
                <a:spcPts val="0"/>
              </a:spcAft>
              <a:buClr>
                <a:srgbClr val="76420D"/>
              </a:buClr>
              <a:buSzPts val="1600"/>
              <a:buNone/>
            </a:pPr>
            <a:endParaRPr dirty="0"/>
          </a:p>
          <a:p>
            <a:pPr marL="342900" lvl="0" indent="-342900" algn="l" rtl="0">
              <a:spcBef>
                <a:spcPts val="480"/>
              </a:spcBef>
              <a:spcAft>
                <a:spcPts val="0"/>
              </a:spcAft>
              <a:buClr>
                <a:srgbClr val="76420D"/>
              </a:buClr>
              <a:buSzPts val="2400"/>
              <a:buChar char="•"/>
            </a:pPr>
            <a:r>
              <a:rPr lang="en-US" dirty="0"/>
              <a:t>For these use the CHC MCO </a:t>
            </a:r>
            <a:r>
              <a:rPr lang="en-US" dirty="0" smtClean="0"/>
              <a:t>card – although for transportation use the Medical Assistance Transportation Program provider for your county.</a:t>
            </a:r>
          </a:p>
          <a:p>
            <a:pPr marL="800100" lvl="1">
              <a:spcBef>
                <a:spcPts val="480"/>
              </a:spcBef>
              <a:buSzPts val="2400"/>
              <a:buChar char="•"/>
            </a:pPr>
            <a:r>
              <a:rPr lang="en-US" dirty="0" smtClean="0"/>
              <a:t>In Philadelphia, that is </a:t>
            </a:r>
            <a:r>
              <a:rPr lang="en-US" dirty="0" err="1" smtClean="0"/>
              <a:t>Modivcare</a:t>
            </a:r>
            <a:r>
              <a:rPr lang="en-US" dirty="0" smtClean="0"/>
              <a:t> (formerly known as </a:t>
            </a:r>
            <a:r>
              <a:rPr lang="en-US" dirty="0" err="1" smtClean="0"/>
              <a:t>Logisticare</a:t>
            </a:r>
            <a:r>
              <a:rPr lang="en-US" dirty="0" smtClean="0"/>
              <a:t>)</a:t>
            </a:r>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Google Shape;564;p38"/>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More Information</a:t>
            </a:r>
            <a:endParaRPr/>
          </a:p>
        </p:txBody>
      </p:sp>
      <p:sp>
        <p:nvSpPr>
          <p:cNvPr id="565" name="Google Shape;565;p38"/>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DHS has a website with a lot of information:</a:t>
            </a:r>
            <a:endParaRPr/>
          </a:p>
          <a:p>
            <a:pPr marL="0" lvl="0" indent="0" algn="l" rtl="0">
              <a:spcBef>
                <a:spcPts val="480"/>
              </a:spcBef>
              <a:spcAft>
                <a:spcPts val="0"/>
              </a:spcAft>
              <a:buClr>
                <a:srgbClr val="76420D"/>
              </a:buClr>
              <a:buSzPts val="2400"/>
              <a:buNone/>
            </a:pPr>
            <a:r>
              <a:rPr lang="en-US" u="sng">
                <a:solidFill>
                  <a:schemeClr val="hlink"/>
                </a:solidFill>
                <a:hlinkClick r:id="rId3"/>
              </a:rPr>
              <a:t>http://www.healthchoices.pa.gov/info/about/community</a:t>
            </a:r>
            <a:r>
              <a:rPr lang="en-US"/>
              <a:t> or just google ‘PA community health choices’</a:t>
            </a:r>
            <a:endParaRPr/>
          </a:p>
        </p:txBody>
      </p:sp>
      <p:sp>
        <p:nvSpPr>
          <p:cNvPr id="566" name="Google Shape;566;p3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Non-MA Medicare Supplements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44760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Medigap</a:t>
            </a:r>
            <a:endParaRPr/>
          </a:p>
        </p:txBody>
      </p:sp>
      <p:sp>
        <p:nvSpPr>
          <p:cNvPr id="217" name="Google Shape;217;p14"/>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Medigap (Medicare Supplement Insurance)</a:t>
            </a:r>
            <a:endParaRPr/>
          </a:p>
          <a:p>
            <a:pPr marL="742950" lvl="1" indent="-285750" algn="l" rtl="0">
              <a:spcBef>
                <a:spcPts val="320"/>
              </a:spcBef>
              <a:spcAft>
                <a:spcPts val="0"/>
              </a:spcAft>
              <a:buClr>
                <a:srgbClr val="76420D"/>
              </a:buClr>
              <a:buSzPts val="1600"/>
              <a:buChar char="o"/>
            </a:pPr>
            <a:r>
              <a:rPr lang="en-US"/>
              <a:t>Sits on top of Part A and Part B, fills in the “gaps” from the 20% co-insurance. That is, Medigap policies are secondary insurance.</a:t>
            </a:r>
            <a:endParaRPr/>
          </a:p>
          <a:p>
            <a:pPr marL="742950" lvl="1" indent="-285750" algn="l" rtl="0">
              <a:spcBef>
                <a:spcPts val="320"/>
              </a:spcBef>
              <a:spcAft>
                <a:spcPts val="0"/>
              </a:spcAft>
              <a:buClr>
                <a:srgbClr val="76420D"/>
              </a:buClr>
              <a:buSzPts val="1600"/>
              <a:buChar char="o"/>
            </a:pPr>
            <a:r>
              <a:rPr lang="en-US"/>
              <a:t>Monthly premiums</a:t>
            </a:r>
            <a:r>
              <a:rPr lang="en-US" b="1"/>
              <a:t> </a:t>
            </a:r>
            <a:r>
              <a:rPr lang="en-US"/>
              <a:t>in addition to Part B premiums</a:t>
            </a:r>
            <a:endParaRPr/>
          </a:p>
          <a:p>
            <a:pPr marL="742950" lvl="1" indent="-285750" algn="l" rtl="0">
              <a:spcBef>
                <a:spcPts val="320"/>
              </a:spcBef>
              <a:spcAft>
                <a:spcPts val="0"/>
              </a:spcAft>
              <a:buClr>
                <a:srgbClr val="76420D"/>
              </a:buClr>
              <a:buSzPts val="1600"/>
              <a:buChar char="o"/>
            </a:pPr>
            <a:r>
              <a:rPr lang="en-US"/>
              <a:t>No prescription drug coverage</a:t>
            </a:r>
            <a:endParaRPr/>
          </a:p>
          <a:p>
            <a:pPr marL="742950" lvl="1" indent="-285750" algn="l" rtl="0">
              <a:spcBef>
                <a:spcPts val="320"/>
              </a:spcBef>
              <a:spcAft>
                <a:spcPts val="0"/>
              </a:spcAft>
              <a:buClr>
                <a:srgbClr val="76420D"/>
              </a:buClr>
              <a:buSzPts val="1600"/>
              <a:buChar char="o"/>
            </a:pPr>
            <a:r>
              <a:rPr lang="en-US"/>
              <a:t>Cannot be sold to a person with Medical Assistance</a:t>
            </a:r>
            <a:endParaRPr/>
          </a:p>
          <a:p>
            <a:pPr marL="742950" lvl="1" indent="-285750" algn="l" rtl="0">
              <a:spcBef>
                <a:spcPts val="320"/>
              </a:spcBef>
              <a:spcAft>
                <a:spcPts val="0"/>
              </a:spcAft>
              <a:buClr>
                <a:srgbClr val="76420D"/>
              </a:buClr>
              <a:buSzPts val="1600"/>
              <a:buChar char="o"/>
            </a:pPr>
            <a:r>
              <a:rPr lang="en-US"/>
              <a:t>Best to enroll within first 6 months after become eligible for Medicare.</a:t>
            </a:r>
            <a:endParaRPr/>
          </a:p>
          <a:p>
            <a:pPr marL="0" lvl="0" indent="0" algn="l" rtl="0">
              <a:spcBef>
                <a:spcPts val="480"/>
              </a:spcBef>
              <a:spcAft>
                <a:spcPts val="0"/>
              </a:spcAft>
              <a:buClr>
                <a:srgbClr val="76420D"/>
              </a:buClr>
              <a:buSzPts val="2400"/>
              <a:buNone/>
            </a:pPr>
            <a:endParaRPr/>
          </a:p>
        </p:txBody>
      </p:sp>
      <p:sp>
        <p:nvSpPr>
          <p:cNvPr id="218" name="Google Shape;218;p1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Eligibility</a:t>
            </a:r>
            <a:endParaRPr/>
          </a:p>
        </p:txBody>
      </p:sp>
      <p:sp>
        <p:nvSpPr>
          <p:cNvPr id="106" name="Google Shape;106;p4"/>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rgbClr val="76420D"/>
              </a:buClr>
              <a:buSzPts val="2400"/>
              <a:buChar char="•"/>
            </a:pPr>
            <a:r>
              <a:rPr lang="en-US" dirty="0"/>
              <a:t>Age 65, with enough work quarters</a:t>
            </a:r>
            <a:endParaRPr dirty="0"/>
          </a:p>
          <a:p>
            <a:pPr marL="342900" lvl="0" indent="-190500" algn="l" rtl="0">
              <a:lnSpc>
                <a:spcPct val="90000"/>
              </a:lnSpc>
              <a:spcBef>
                <a:spcPts val="480"/>
              </a:spcBef>
              <a:spcAft>
                <a:spcPts val="0"/>
              </a:spcAft>
              <a:buClr>
                <a:srgbClr val="76420D"/>
              </a:buClr>
              <a:buSzPts val="2400"/>
              <a:buNone/>
            </a:pPr>
            <a:endParaRPr dirty="0"/>
          </a:p>
          <a:p>
            <a:pPr marL="0" lvl="0" indent="0" algn="ctr" rtl="0">
              <a:lnSpc>
                <a:spcPct val="90000"/>
              </a:lnSpc>
              <a:spcBef>
                <a:spcPts val="480"/>
              </a:spcBef>
              <a:spcAft>
                <a:spcPts val="0"/>
              </a:spcAft>
              <a:buClr>
                <a:srgbClr val="76420D"/>
              </a:buClr>
              <a:buSzPts val="2400"/>
              <a:buNone/>
            </a:pPr>
            <a:r>
              <a:rPr lang="en-US" dirty="0"/>
              <a:t> or:</a:t>
            </a:r>
            <a:endParaRPr dirty="0"/>
          </a:p>
          <a:p>
            <a:pPr marL="0" lvl="0" indent="0" algn="l" rtl="0">
              <a:lnSpc>
                <a:spcPct val="90000"/>
              </a:lnSpc>
              <a:spcBef>
                <a:spcPts val="480"/>
              </a:spcBef>
              <a:spcAft>
                <a:spcPts val="0"/>
              </a:spcAft>
              <a:buClr>
                <a:srgbClr val="76420D"/>
              </a:buClr>
              <a:buSzPts val="2400"/>
              <a:buNone/>
            </a:pPr>
            <a:endParaRPr dirty="0" smtClean="0"/>
          </a:p>
          <a:p>
            <a:pPr marL="342900" lvl="0" indent="-342900" algn="l" rtl="0">
              <a:lnSpc>
                <a:spcPct val="90000"/>
              </a:lnSpc>
              <a:spcBef>
                <a:spcPts val="480"/>
              </a:spcBef>
              <a:spcAft>
                <a:spcPts val="0"/>
              </a:spcAft>
              <a:buClr>
                <a:srgbClr val="76420D"/>
              </a:buClr>
              <a:buSzPts val="2400"/>
              <a:buChar char="•"/>
            </a:pPr>
            <a:r>
              <a:rPr lang="en-US" dirty="0" smtClean="0"/>
              <a:t>On Social Security Disability (SSD)</a:t>
            </a:r>
            <a:endParaRPr dirty="0" smtClean="0"/>
          </a:p>
          <a:p>
            <a:pPr marL="342900" lvl="0" indent="-190500" algn="l" rtl="0">
              <a:lnSpc>
                <a:spcPct val="90000"/>
              </a:lnSpc>
              <a:spcBef>
                <a:spcPts val="480"/>
              </a:spcBef>
              <a:spcAft>
                <a:spcPts val="0"/>
              </a:spcAft>
              <a:buClr>
                <a:srgbClr val="76420D"/>
              </a:buClr>
              <a:buSzPts val="2400"/>
              <a:buNone/>
            </a:pPr>
            <a:endParaRPr dirty="0"/>
          </a:p>
          <a:p>
            <a:pPr marL="742950" lvl="1" indent="-285750" algn="l" rtl="0">
              <a:lnSpc>
                <a:spcPct val="90000"/>
              </a:lnSpc>
              <a:spcBef>
                <a:spcPts val="320"/>
              </a:spcBef>
              <a:spcAft>
                <a:spcPts val="0"/>
              </a:spcAft>
              <a:buClr>
                <a:srgbClr val="76420D"/>
              </a:buClr>
              <a:buSzPts val="1600"/>
              <a:buNone/>
            </a:pPr>
            <a:r>
              <a:rPr lang="en-US" dirty="0"/>
              <a:t>	NOTE – Coverage starts 24 months after eligibility for Social Security checks (don’t forget 5 month waiting period for checks) </a:t>
            </a:r>
            <a:endParaRPr dirty="0"/>
          </a:p>
          <a:p>
            <a:pPr marL="742950" lvl="1" indent="-285750" algn="l" rtl="0">
              <a:lnSpc>
                <a:spcPct val="90000"/>
              </a:lnSpc>
              <a:spcBef>
                <a:spcPts val="320"/>
              </a:spcBef>
              <a:spcAft>
                <a:spcPts val="0"/>
              </a:spcAft>
              <a:buClr>
                <a:srgbClr val="76420D"/>
              </a:buClr>
              <a:buSzPts val="1600"/>
              <a:buNone/>
            </a:pPr>
            <a:endParaRPr dirty="0"/>
          </a:p>
          <a:p>
            <a:pPr marL="742950" lvl="1" indent="-285750" algn="l" rtl="0">
              <a:lnSpc>
                <a:spcPct val="90000"/>
              </a:lnSpc>
              <a:spcBef>
                <a:spcPts val="320"/>
              </a:spcBef>
              <a:spcAft>
                <a:spcPts val="0"/>
              </a:spcAft>
              <a:buClr>
                <a:srgbClr val="76420D"/>
              </a:buClr>
              <a:buSzPts val="1600"/>
              <a:buNone/>
            </a:pPr>
            <a:r>
              <a:rPr lang="en-US" dirty="0"/>
              <a:t>	Exceptions ESRD; Lou Gehrig’s disease</a:t>
            </a:r>
            <a:endParaRPr dirty="0"/>
          </a:p>
          <a:p>
            <a:pPr marL="342900" lvl="0" indent="-190500" algn="l" rtl="0">
              <a:spcBef>
                <a:spcPts val="480"/>
              </a:spcBef>
              <a:spcAft>
                <a:spcPts val="0"/>
              </a:spcAft>
              <a:buClr>
                <a:srgbClr val="76420D"/>
              </a:buClr>
              <a:buSzPts val="2400"/>
              <a:buNone/>
            </a:pPr>
            <a:endParaRPr dirty="0"/>
          </a:p>
        </p:txBody>
      </p:sp>
      <p:sp>
        <p:nvSpPr>
          <p:cNvPr id="107" name="Google Shape;107;p4"/>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6">
                                            <p:txEl>
                                              <p:pRg st="0" end="0"/>
                                            </p:txEl>
                                          </p:spTgt>
                                        </p:tgtEl>
                                        <p:attrNameLst>
                                          <p:attrName>style.visibility</p:attrName>
                                        </p:attrNameLst>
                                      </p:cBhvr>
                                      <p:to>
                                        <p:strVal val="visible"/>
                                      </p:to>
                                    </p:set>
                                    <p:anim calcmode="lin" valueType="num">
                                      <p:cBhvr>
                                        <p:cTn id="7" dur="500" fill="hold"/>
                                        <p:tgtEl>
                                          <p:spTgt spid="10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6">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6">
                                            <p:txEl>
                                              <p:pRg st="4" end="4"/>
                                            </p:txEl>
                                          </p:spTgt>
                                        </p:tgtEl>
                                        <p:attrNameLst>
                                          <p:attrName>style.visibility</p:attrName>
                                        </p:attrNameLst>
                                      </p:cBhvr>
                                      <p:to>
                                        <p:strVal val="visible"/>
                                      </p:to>
                                    </p:set>
                                    <p:animEffect transition="in" filter="fade">
                                      <p:cBhvr>
                                        <p:cTn id="18" dur="1000"/>
                                        <p:tgtEl>
                                          <p:spTgt spid="106">
                                            <p:txEl>
                                              <p:pRg st="4" end="4"/>
                                            </p:txEl>
                                          </p:spTgt>
                                        </p:tgtEl>
                                      </p:cBhvr>
                                    </p:animEffect>
                                    <p:anim calcmode="lin" valueType="num">
                                      <p:cBhvr>
                                        <p:cTn id="19" dur="1000" fill="hold"/>
                                        <p:tgtEl>
                                          <p:spTgt spid="106">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106">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6">
                                            <p:txEl>
                                              <p:pRg st="6" end="6"/>
                                            </p:txEl>
                                          </p:spTgt>
                                        </p:tgtEl>
                                        <p:attrNameLst>
                                          <p:attrName>style.visibility</p:attrName>
                                        </p:attrNameLst>
                                      </p:cBhvr>
                                      <p:to>
                                        <p:strVal val="visible"/>
                                      </p:to>
                                    </p:set>
                                    <p:animEffect transition="in" filter="fade">
                                      <p:cBhvr>
                                        <p:cTn id="23" dur="1000"/>
                                        <p:tgtEl>
                                          <p:spTgt spid="106">
                                            <p:txEl>
                                              <p:pRg st="6" end="6"/>
                                            </p:txEl>
                                          </p:spTgt>
                                        </p:tgtEl>
                                      </p:cBhvr>
                                    </p:animEffect>
                                    <p:anim calcmode="lin" valueType="num">
                                      <p:cBhvr>
                                        <p:cTn id="24" dur="1000" fill="hold"/>
                                        <p:tgtEl>
                                          <p:spTgt spid="106">
                                            <p:txEl>
                                              <p:pRg st="6" end="6"/>
                                            </p:txEl>
                                          </p:spTgt>
                                        </p:tgtEl>
                                        <p:attrNameLst>
                                          <p:attrName>ppt_x</p:attrName>
                                        </p:attrNameLst>
                                      </p:cBhvr>
                                      <p:tavLst>
                                        <p:tav tm="0">
                                          <p:val>
                                            <p:strVal val="#ppt_x"/>
                                          </p:val>
                                        </p:tav>
                                        <p:tav tm="100000">
                                          <p:val>
                                            <p:strVal val="#ppt_x"/>
                                          </p:val>
                                        </p:tav>
                                      </p:tavLst>
                                    </p:anim>
                                    <p:anim calcmode="lin" valueType="num">
                                      <p:cBhvr>
                                        <p:cTn id="25" dur="1000" fill="hold"/>
                                        <p:tgtEl>
                                          <p:spTgt spid="106">
                                            <p:txEl>
                                              <p:pRg st="6" end="6"/>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06">
                                            <p:txEl>
                                              <p:pRg st="8" end="8"/>
                                            </p:txEl>
                                          </p:spTgt>
                                        </p:tgtEl>
                                        <p:attrNameLst>
                                          <p:attrName>style.visibility</p:attrName>
                                        </p:attrNameLst>
                                      </p:cBhvr>
                                      <p:to>
                                        <p:strVal val="visible"/>
                                      </p:to>
                                    </p:set>
                                    <p:animEffect transition="in" filter="fade">
                                      <p:cBhvr>
                                        <p:cTn id="28" dur="1000"/>
                                        <p:tgtEl>
                                          <p:spTgt spid="106">
                                            <p:txEl>
                                              <p:pRg st="8" end="8"/>
                                            </p:txEl>
                                          </p:spTgt>
                                        </p:tgtEl>
                                      </p:cBhvr>
                                    </p:animEffect>
                                    <p:anim calcmode="lin" valueType="num">
                                      <p:cBhvr>
                                        <p:cTn id="29" dur="1000" fill="hold"/>
                                        <p:tgtEl>
                                          <p:spTgt spid="106">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10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6"/>
          <p:cNvSpPr txBox="1">
            <a:spLocks noGrp="1"/>
          </p:cNvSpPr>
          <p:nvPr>
            <p:ph type="title"/>
          </p:nvPr>
        </p:nvSpPr>
        <p:spPr>
          <a:xfrm>
            <a:off x="457200" y="894270"/>
            <a:ext cx="8229600" cy="9345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Medicare Advantage</a:t>
            </a:r>
            <a:endParaRPr/>
          </a:p>
        </p:txBody>
      </p:sp>
      <p:sp>
        <p:nvSpPr>
          <p:cNvPr id="551" name="Google Shape;551;p36"/>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a:t>Some people opt to have their Part A, B, and D all through one company. This is a Medicare Advantage plan.</a:t>
            </a:r>
            <a:endParaRPr/>
          </a:p>
          <a:p>
            <a:pPr marL="342900" lvl="0" indent="-342900" algn="l" rtl="0">
              <a:spcBef>
                <a:spcPts val="480"/>
              </a:spcBef>
              <a:spcAft>
                <a:spcPts val="0"/>
              </a:spcAft>
              <a:buClr>
                <a:srgbClr val="76420D"/>
              </a:buClr>
              <a:buSzPts val="2400"/>
              <a:buChar char="•"/>
            </a:pPr>
            <a:r>
              <a:rPr lang="en-US"/>
              <a:t>Each CHC MCO is required to have a free Medicare Advantage offering – if a client </a:t>
            </a:r>
            <a:r>
              <a:rPr lang="en-US" i="1"/>
              <a:t>chooses</a:t>
            </a:r>
            <a:r>
              <a:rPr lang="en-US"/>
              <a:t> the Medicare Advantage plan of their CHC MCO, they will present their MedAdv card for all services and medications. </a:t>
            </a:r>
            <a:endParaRPr/>
          </a:p>
          <a:p>
            <a:pPr marL="742950" lvl="1" indent="-285750" algn="l" rtl="0">
              <a:spcBef>
                <a:spcPts val="320"/>
              </a:spcBef>
              <a:spcAft>
                <a:spcPts val="0"/>
              </a:spcAft>
              <a:buClr>
                <a:srgbClr val="76420D"/>
              </a:buClr>
              <a:buSzPts val="1600"/>
              <a:buChar char="o"/>
            </a:pPr>
            <a:r>
              <a:rPr lang="en-US"/>
              <a:t>Clients are </a:t>
            </a:r>
            <a:r>
              <a:rPr lang="en-US" b="1"/>
              <a:t>not</a:t>
            </a:r>
            <a:r>
              <a:rPr lang="en-US"/>
              <a:t> required to have a Medicare Advantage plan. The CHC MCO will likely market heavily to people in their CHC MCO</a:t>
            </a:r>
            <a:endParaRPr/>
          </a:p>
        </p:txBody>
      </p:sp>
      <p:sp>
        <p:nvSpPr>
          <p:cNvPr id="552" name="Google Shape;552;p3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37"/>
          <p:cNvSpPr txBox="1">
            <a:spLocks noGrp="1"/>
          </p:cNvSpPr>
          <p:nvPr>
            <p:ph type="title"/>
          </p:nvPr>
        </p:nvSpPr>
        <p:spPr>
          <a:xfrm>
            <a:off x="457200" y="990600"/>
            <a:ext cx="8229600" cy="116313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4400"/>
              <a:buFont typeface="Palatino Linotype"/>
              <a:buNone/>
            </a:pPr>
            <a:r>
              <a:rPr lang="en-US"/>
              <a:t>For </a:t>
            </a:r>
            <a:r>
              <a:rPr lang="en-US" sz="4000"/>
              <a:t>People receiving LTSS services or Waiver Services</a:t>
            </a:r>
            <a:endParaRPr/>
          </a:p>
        </p:txBody>
      </p:sp>
      <p:sp>
        <p:nvSpPr>
          <p:cNvPr id="558" name="Google Shape;558;p37"/>
          <p:cNvSpPr txBox="1">
            <a:spLocks noGrp="1"/>
          </p:cNvSpPr>
          <p:nvPr>
            <p:ph type="body" idx="1"/>
          </p:nvPr>
        </p:nvSpPr>
        <p:spPr>
          <a:xfrm>
            <a:off x="457200" y="2438400"/>
            <a:ext cx="8229600" cy="36877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rgbClr val="76420D"/>
              </a:buClr>
              <a:buSzPts val="2400"/>
              <a:buChar char="•"/>
            </a:pPr>
            <a:r>
              <a:rPr lang="en-US" dirty="0"/>
              <a:t>The biggest change is that the service coordinators will no longer be a billable service but rather an administrative function of the CHC MCO.  </a:t>
            </a:r>
            <a:endParaRPr dirty="0"/>
          </a:p>
          <a:p>
            <a:pPr marL="742950" lvl="1" indent="-285750" algn="l" rtl="0">
              <a:spcBef>
                <a:spcPts val="320"/>
              </a:spcBef>
              <a:spcAft>
                <a:spcPts val="0"/>
              </a:spcAft>
              <a:buClr>
                <a:srgbClr val="76420D"/>
              </a:buClr>
              <a:buSzPts val="1600"/>
              <a:buChar char="o"/>
            </a:pPr>
            <a:r>
              <a:rPr lang="en-US" dirty="0"/>
              <a:t>The CHC MCO will either be the service coordinator or subcontract to provide this service.</a:t>
            </a:r>
            <a:endParaRPr dirty="0"/>
          </a:p>
          <a:p>
            <a:pPr marL="742950" lvl="1" indent="-184150" algn="l" rtl="0">
              <a:spcBef>
                <a:spcPts val="320"/>
              </a:spcBef>
              <a:spcAft>
                <a:spcPts val="0"/>
              </a:spcAft>
              <a:buClr>
                <a:srgbClr val="76420D"/>
              </a:buClr>
              <a:buSzPts val="1600"/>
              <a:buNone/>
            </a:pPr>
            <a:endParaRPr dirty="0"/>
          </a:p>
          <a:p>
            <a:pPr marL="342900" lvl="0" indent="-342900" algn="l" rtl="0">
              <a:spcBef>
                <a:spcPts val="480"/>
              </a:spcBef>
              <a:spcAft>
                <a:spcPts val="0"/>
              </a:spcAft>
              <a:buClr>
                <a:srgbClr val="76420D"/>
              </a:buClr>
              <a:buSzPts val="2400"/>
              <a:buChar char="•"/>
            </a:pPr>
            <a:r>
              <a:rPr lang="en-US" dirty="0"/>
              <a:t>Providers of services in the “person centered services plan” will need contracts with the CHC MCO to get paid. They will no longer directly bill the state, but rather providers will bill the CHC MCO. </a:t>
            </a:r>
            <a:endParaRPr dirty="0"/>
          </a:p>
        </p:txBody>
      </p:sp>
      <p:sp>
        <p:nvSpPr>
          <p:cNvPr id="559" name="Google Shape;559;p3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9"/>
          <p:cNvSpPr txBox="1">
            <a:spLocks noGrp="1"/>
          </p:cNvSpPr>
          <p:nvPr>
            <p:ph type="title"/>
          </p:nvPr>
        </p:nvSpPr>
        <p:spPr>
          <a:xfrm>
            <a:off x="457200" y="894270"/>
            <a:ext cx="8229600" cy="782130"/>
          </a:xfrm>
          <a:prstGeom prst="rect">
            <a:avLst/>
          </a:prstGeom>
          <a:noFill/>
          <a:ln>
            <a:noFill/>
          </a:ln>
        </p:spPr>
        <p:txBody>
          <a:bodyPr spcFirstLastPara="1" wrap="square" lIns="91425" tIns="45700" rIns="91425" bIns="45700" anchor="b" anchorCtr="0">
            <a:noAutofit/>
          </a:bodyPr>
          <a:lstStyle/>
          <a:p>
            <a:pPr marL="0" lvl="0" indent="0" algn="ctr" rtl="0">
              <a:lnSpc>
                <a:spcPct val="131818"/>
              </a:lnSpc>
              <a:spcBef>
                <a:spcPts val="0"/>
              </a:spcBef>
              <a:spcAft>
                <a:spcPts val="0"/>
              </a:spcAft>
              <a:buClr>
                <a:srgbClr val="B16314"/>
              </a:buClr>
              <a:buSzPts val="4400"/>
              <a:buFont typeface="Palatino Linotype"/>
              <a:buNone/>
            </a:pPr>
            <a:r>
              <a:rPr lang="en-US"/>
              <a:t>Recap</a:t>
            </a:r>
            <a:endParaRPr/>
          </a:p>
        </p:txBody>
      </p:sp>
      <p:sp>
        <p:nvSpPr>
          <p:cNvPr id="572" name="Google Shape;572;p39"/>
          <p:cNvSpPr txBox="1">
            <a:spLocks noGrp="1"/>
          </p:cNvSpPr>
          <p:nvPr>
            <p:ph type="body" idx="1"/>
          </p:nvPr>
        </p:nvSpPr>
        <p:spPr>
          <a:xfrm>
            <a:off x="457200" y="1676400"/>
            <a:ext cx="8229600" cy="44497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rgbClr val="76420D"/>
              </a:buClr>
              <a:buSzPts val="2400"/>
              <a:buChar char="•"/>
            </a:pPr>
            <a:r>
              <a:rPr lang="en-US" dirty="0"/>
              <a:t>MA Only – Receive Medical Assistance through an MCO (Managed Care Organization). Use the MCO card for coverage. Not eligible for SPBP.</a:t>
            </a: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Char char="•"/>
            </a:pPr>
            <a:r>
              <a:rPr lang="en-US" dirty="0"/>
              <a:t>Medicare Only – Use Red, White and Blue card (or Medicare Advantage company card). Also, Part D card. Eligible for SPBP.</a:t>
            </a:r>
            <a:endParaRPr dirty="0"/>
          </a:p>
          <a:p>
            <a:pPr marL="342900" lvl="0" indent="-190500" algn="l" rtl="0">
              <a:spcBef>
                <a:spcPts val="480"/>
              </a:spcBef>
              <a:spcAft>
                <a:spcPts val="0"/>
              </a:spcAft>
              <a:buClr>
                <a:srgbClr val="76420D"/>
              </a:buClr>
              <a:buSzPts val="2400"/>
              <a:buNone/>
            </a:pPr>
            <a:endParaRPr dirty="0"/>
          </a:p>
          <a:p>
            <a:pPr marL="342900" lvl="0" indent="-342900" algn="l" rtl="0">
              <a:spcBef>
                <a:spcPts val="480"/>
              </a:spcBef>
              <a:spcAft>
                <a:spcPts val="0"/>
              </a:spcAft>
              <a:buClr>
                <a:srgbClr val="76420D"/>
              </a:buClr>
              <a:buSzPts val="2400"/>
              <a:buChar char="•"/>
            </a:pPr>
            <a:r>
              <a:rPr lang="en-US" dirty="0"/>
              <a:t>Medicare + Medicaid: Use RW&amp;B card, Community Health Choices Card, Part D card. Automatically enrolled in Extra Help with Part D. Eligible for SPBP but likely issue.</a:t>
            </a:r>
            <a:endParaRPr dirty="0"/>
          </a:p>
        </p:txBody>
      </p:sp>
      <p:sp>
        <p:nvSpPr>
          <p:cNvPr id="573" name="Google Shape;573;p39"/>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 Intake: Monday through Friday, 9:30 a.m. to 1:00 p.m.</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animEffect transition="in" filter="fade">
                                      <p:cBhvr>
                                        <p:cTn id="7" dur="1000"/>
                                        <p:tgtEl>
                                          <p:spTgt spid="572">
                                            <p:txEl>
                                              <p:pRg st="0" end="0"/>
                                            </p:txEl>
                                          </p:spTgt>
                                        </p:tgtEl>
                                      </p:cBhvr>
                                    </p:animEffect>
                                    <p:anim calcmode="lin" valueType="num">
                                      <p:cBhvr>
                                        <p:cTn id="8" dur="1000" fill="hold"/>
                                        <p:tgtEl>
                                          <p:spTgt spid="57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72">
                                            <p:txEl>
                                              <p:pRg st="2" end="2"/>
                                            </p:txEl>
                                          </p:spTgt>
                                        </p:tgtEl>
                                        <p:attrNameLst>
                                          <p:attrName>style.visibility</p:attrName>
                                        </p:attrNameLst>
                                      </p:cBhvr>
                                      <p:to>
                                        <p:strVal val="visible"/>
                                      </p:to>
                                    </p:set>
                                    <p:animEffect transition="in" filter="fade">
                                      <p:cBhvr>
                                        <p:cTn id="14" dur="1000"/>
                                        <p:tgtEl>
                                          <p:spTgt spid="572">
                                            <p:txEl>
                                              <p:pRg st="2" end="2"/>
                                            </p:txEl>
                                          </p:spTgt>
                                        </p:tgtEl>
                                      </p:cBhvr>
                                    </p:animEffect>
                                    <p:anim calcmode="lin" valueType="num">
                                      <p:cBhvr>
                                        <p:cTn id="15" dur="1000" fill="hold"/>
                                        <p:tgtEl>
                                          <p:spTgt spid="57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72">
                                            <p:txEl>
                                              <p:pRg st="4" end="4"/>
                                            </p:txEl>
                                          </p:spTgt>
                                        </p:tgtEl>
                                        <p:attrNameLst>
                                          <p:attrName>style.visibility</p:attrName>
                                        </p:attrNameLst>
                                      </p:cBhvr>
                                      <p:to>
                                        <p:strVal val="visible"/>
                                      </p:to>
                                    </p:set>
                                    <p:animEffect transition="in" filter="fade">
                                      <p:cBhvr>
                                        <p:cTn id="21" dur="1000"/>
                                        <p:tgtEl>
                                          <p:spTgt spid="572">
                                            <p:txEl>
                                              <p:pRg st="4" end="4"/>
                                            </p:txEl>
                                          </p:spTgt>
                                        </p:tgtEl>
                                      </p:cBhvr>
                                    </p:animEffect>
                                    <p:anim calcmode="lin" valueType="num">
                                      <p:cBhvr>
                                        <p:cTn id="22" dur="1000" fill="hold"/>
                                        <p:tgtEl>
                                          <p:spTgt spid="57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7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5"/>
          <p:cNvSpPr txBox="1">
            <a:spLocks noGrp="1"/>
          </p:cNvSpPr>
          <p:nvPr>
            <p:ph type="title"/>
          </p:nvPr>
        </p:nvSpPr>
        <p:spPr>
          <a:xfrm>
            <a:off x="457200" y="894270"/>
            <a:ext cx="8229600" cy="85833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Medicare Part A: Hospital Insurance</a:t>
            </a:r>
            <a:endParaRPr/>
          </a:p>
        </p:txBody>
      </p:sp>
      <p:sp>
        <p:nvSpPr>
          <p:cNvPr id="113" name="Google Shape;113;p5"/>
          <p:cNvSpPr txBox="1">
            <a:spLocks noGrp="1"/>
          </p:cNvSpPr>
          <p:nvPr>
            <p:ph type="body" idx="1"/>
          </p:nvPr>
        </p:nvSpPr>
        <p:spPr>
          <a:xfrm>
            <a:off x="457200" y="1905000"/>
            <a:ext cx="5334000" cy="42211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76420D"/>
              </a:buClr>
              <a:buSzPct val="100000"/>
              <a:buChar char="•"/>
            </a:pPr>
            <a:r>
              <a:rPr lang="en-US" u="sng" dirty="0"/>
              <a:t>Covers</a:t>
            </a:r>
            <a:r>
              <a:rPr lang="en-US" dirty="0"/>
              <a:t>:</a:t>
            </a:r>
            <a:endParaRPr dirty="0"/>
          </a:p>
          <a:p>
            <a:pPr marL="742950" lvl="1" indent="-285750" algn="l" rtl="0">
              <a:lnSpc>
                <a:spcPct val="170000"/>
              </a:lnSpc>
              <a:spcBef>
                <a:spcPts val="248"/>
              </a:spcBef>
              <a:spcAft>
                <a:spcPts val="0"/>
              </a:spcAft>
              <a:buClr>
                <a:srgbClr val="76420D"/>
              </a:buClr>
              <a:buSzPct val="100000"/>
              <a:buChar char="o"/>
            </a:pPr>
            <a:r>
              <a:rPr lang="en-US" dirty="0"/>
              <a:t>Inpatient hospital</a:t>
            </a:r>
            <a:endParaRPr dirty="0"/>
          </a:p>
          <a:p>
            <a:pPr marL="742950" lvl="1" indent="-285750" algn="l" rtl="0">
              <a:lnSpc>
                <a:spcPct val="170000"/>
              </a:lnSpc>
              <a:spcBef>
                <a:spcPts val="248"/>
              </a:spcBef>
              <a:spcAft>
                <a:spcPts val="0"/>
              </a:spcAft>
              <a:buClr>
                <a:srgbClr val="76420D"/>
              </a:buClr>
              <a:buSzPct val="100000"/>
              <a:buChar char="o"/>
            </a:pPr>
            <a:r>
              <a:rPr lang="en-US" dirty="0"/>
              <a:t>Skilled nursing facility</a:t>
            </a:r>
            <a:endParaRPr dirty="0"/>
          </a:p>
          <a:p>
            <a:pPr marL="742950" lvl="1" indent="-285750" algn="l" rtl="0">
              <a:lnSpc>
                <a:spcPct val="170000"/>
              </a:lnSpc>
              <a:spcBef>
                <a:spcPts val="248"/>
              </a:spcBef>
              <a:spcAft>
                <a:spcPts val="0"/>
              </a:spcAft>
              <a:buClr>
                <a:srgbClr val="76420D"/>
              </a:buClr>
              <a:buSzPct val="100000"/>
              <a:buChar char="o"/>
            </a:pPr>
            <a:r>
              <a:rPr lang="en-US" dirty="0"/>
              <a:t>Home health services</a:t>
            </a:r>
            <a:endParaRPr dirty="0"/>
          </a:p>
          <a:p>
            <a:pPr marL="742950" lvl="1" indent="-285750" algn="l" rtl="0">
              <a:lnSpc>
                <a:spcPct val="170000"/>
              </a:lnSpc>
              <a:spcBef>
                <a:spcPts val="248"/>
              </a:spcBef>
              <a:spcAft>
                <a:spcPts val="0"/>
              </a:spcAft>
              <a:buClr>
                <a:srgbClr val="76420D"/>
              </a:buClr>
              <a:buSzPct val="100000"/>
              <a:buChar char="o"/>
            </a:pPr>
            <a:r>
              <a:rPr lang="en-US" dirty="0"/>
              <a:t>Hospice care</a:t>
            </a:r>
            <a:endParaRPr dirty="0"/>
          </a:p>
          <a:p>
            <a:pPr marL="742950" lvl="1" indent="-207009" algn="l" rtl="0">
              <a:spcBef>
                <a:spcPts val="248"/>
              </a:spcBef>
              <a:spcAft>
                <a:spcPts val="0"/>
              </a:spcAft>
              <a:buClr>
                <a:srgbClr val="76420D"/>
              </a:buClr>
              <a:buSzPct val="100000"/>
              <a:buNone/>
            </a:pPr>
            <a:endParaRPr dirty="0"/>
          </a:p>
          <a:p>
            <a:pPr marL="342900" lvl="0" indent="-342900" algn="l" rtl="0">
              <a:spcBef>
                <a:spcPts val="372"/>
              </a:spcBef>
              <a:spcAft>
                <a:spcPts val="0"/>
              </a:spcAft>
              <a:buClr>
                <a:srgbClr val="76420D"/>
              </a:buClr>
              <a:buSzPct val="100000"/>
              <a:buChar char="•"/>
            </a:pPr>
            <a:r>
              <a:rPr lang="en-US" u="sng" dirty="0"/>
              <a:t>Cost-Sharing (</a:t>
            </a:r>
            <a:r>
              <a:rPr lang="en-US" u="sng" dirty="0" smtClean="0"/>
              <a:t>2022)</a:t>
            </a:r>
            <a:r>
              <a:rPr lang="en-US" dirty="0" smtClean="0"/>
              <a:t>:</a:t>
            </a:r>
            <a:endParaRPr dirty="0"/>
          </a:p>
          <a:p>
            <a:pPr marL="742950" lvl="1" indent="-285750" algn="l" rtl="0">
              <a:lnSpc>
                <a:spcPct val="170000"/>
              </a:lnSpc>
              <a:spcBef>
                <a:spcPts val="248"/>
              </a:spcBef>
              <a:spcAft>
                <a:spcPts val="0"/>
              </a:spcAft>
              <a:buClr>
                <a:srgbClr val="76420D"/>
              </a:buClr>
              <a:buSzPct val="100000"/>
              <a:buChar char="o"/>
            </a:pPr>
            <a:r>
              <a:rPr lang="en-US" u="sng" dirty="0"/>
              <a:t>Premium</a:t>
            </a:r>
            <a:r>
              <a:rPr lang="en-US" dirty="0"/>
              <a:t>: most beneficiaries have none</a:t>
            </a:r>
            <a:endParaRPr dirty="0"/>
          </a:p>
          <a:p>
            <a:pPr marL="1143000" lvl="2" indent="-228600" algn="l" rtl="0">
              <a:lnSpc>
                <a:spcPct val="170000"/>
              </a:lnSpc>
              <a:spcBef>
                <a:spcPts val="186"/>
              </a:spcBef>
              <a:spcAft>
                <a:spcPts val="0"/>
              </a:spcAft>
              <a:buClr>
                <a:srgbClr val="76420D"/>
              </a:buClr>
              <a:buSzPct val="100000"/>
              <a:buChar char="•"/>
            </a:pPr>
            <a:r>
              <a:rPr lang="en-US" sz="1200" dirty="0"/>
              <a:t>People with less than 40 “quarters”, pay $252 or </a:t>
            </a:r>
            <a:r>
              <a:rPr lang="en-US" sz="1200" dirty="0" smtClean="0"/>
              <a:t>$499</a:t>
            </a:r>
            <a:endParaRPr dirty="0"/>
          </a:p>
          <a:p>
            <a:pPr marL="742950" lvl="1" indent="-285750" algn="l" rtl="0">
              <a:lnSpc>
                <a:spcPct val="170000"/>
              </a:lnSpc>
              <a:spcBef>
                <a:spcPts val="248"/>
              </a:spcBef>
              <a:spcAft>
                <a:spcPts val="0"/>
              </a:spcAft>
              <a:buClr>
                <a:srgbClr val="76420D"/>
              </a:buClr>
              <a:buSzPct val="100000"/>
              <a:buChar char="o"/>
            </a:pPr>
            <a:r>
              <a:rPr lang="en-US" u="sng" dirty="0"/>
              <a:t>Deductible</a:t>
            </a:r>
            <a:r>
              <a:rPr lang="en-US" dirty="0"/>
              <a:t>: </a:t>
            </a:r>
            <a:r>
              <a:rPr lang="en-US" dirty="0" smtClean="0"/>
              <a:t>$1,556</a:t>
            </a:r>
            <a:endParaRPr dirty="0"/>
          </a:p>
          <a:p>
            <a:pPr marL="742950" lvl="1" indent="-285750" algn="l" rtl="0">
              <a:lnSpc>
                <a:spcPct val="170000"/>
              </a:lnSpc>
              <a:spcBef>
                <a:spcPts val="248"/>
              </a:spcBef>
              <a:spcAft>
                <a:spcPts val="0"/>
              </a:spcAft>
              <a:buClr>
                <a:srgbClr val="76420D"/>
              </a:buClr>
              <a:buSzPct val="100000"/>
              <a:buChar char="o"/>
            </a:pPr>
            <a:r>
              <a:rPr lang="en-US" u="sng" dirty="0"/>
              <a:t>Co-pays and Co-insurance</a:t>
            </a:r>
            <a:r>
              <a:rPr lang="en-US" dirty="0"/>
              <a:t>: Complicated. First 60 days, $0 copay. Longer the stay, the higher the copay.</a:t>
            </a:r>
            <a:endParaRPr u="sng" dirty="0"/>
          </a:p>
        </p:txBody>
      </p:sp>
      <p:sp>
        <p:nvSpPr>
          <p:cNvPr id="114" name="Google Shape;114;p5"/>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
        <p:nvSpPr>
          <p:cNvPr id="117" name="Google Shape;117;p5"/>
          <p:cNvSpPr/>
          <p:nvPr/>
        </p:nvSpPr>
        <p:spPr>
          <a:xfrm>
            <a:off x="6324601" y="3039685"/>
            <a:ext cx="1686472" cy="2989876"/>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Palatino Linotype"/>
                <a:ea typeface="Palatino Linotype"/>
                <a:cs typeface="Palatino Linotype"/>
                <a:sym typeface="Palatino Linotype"/>
              </a:rPr>
              <a:t>Medicare Pays</a:t>
            </a:r>
            <a:endParaRPr/>
          </a:p>
        </p:txBody>
      </p:sp>
      <p:sp>
        <p:nvSpPr>
          <p:cNvPr id="118" name="Google Shape;118;p5"/>
          <p:cNvSpPr/>
          <p:nvPr/>
        </p:nvSpPr>
        <p:spPr>
          <a:xfrm rot="5400000">
            <a:off x="6853999" y="4196765"/>
            <a:ext cx="2989877" cy="675725"/>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dirty="0">
                <a:solidFill>
                  <a:srgbClr val="B16314"/>
                </a:solidFill>
                <a:latin typeface="Palatino Linotype"/>
                <a:ea typeface="Palatino Linotype"/>
                <a:cs typeface="Palatino Linotype"/>
                <a:sym typeface="Palatino Linotype"/>
              </a:rPr>
              <a:t>Co-insurance</a:t>
            </a:r>
            <a:endParaRPr dirty="0"/>
          </a:p>
        </p:txBody>
      </p:sp>
      <p:sp>
        <p:nvSpPr>
          <p:cNvPr id="119" name="Google Shape;119;p5"/>
          <p:cNvSpPr/>
          <p:nvPr/>
        </p:nvSpPr>
        <p:spPr>
          <a:xfrm>
            <a:off x="6324600" y="2391017"/>
            <a:ext cx="2362200" cy="324335"/>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Palatino Linotype"/>
                <a:ea typeface="Palatino Linotype"/>
                <a:cs typeface="Palatino Linotype"/>
                <a:sym typeface="Palatino Linotype"/>
              </a:rPr>
              <a:t>Part A</a:t>
            </a:r>
            <a:endParaRPr/>
          </a:p>
        </p:txBody>
      </p:sp>
      <p:sp>
        <p:nvSpPr>
          <p:cNvPr id="120" name="Google Shape;120;p5"/>
          <p:cNvSpPr/>
          <p:nvPr/>
        </p:nvSpPr>
        <p:spPr>
          <a:xfrm>
            <a:off x="6324601" y="2734656"/>
            <a:ext cx="2362199" cy="305030"/>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i="0" u="none" strike="noStrike" cap="none" dirty="0">
                <a:solidFill>
                  <a:srgbClr val="B16314"/>
                </a:solidFill>
                <a:latin typeface="Palatino Linotype"/>
                <a:ea typeface="Palatino Linotype"/>
                <a:cs typeface="Palatino Linotype"/>
                <a:sym typeface="Palatino Linotype"/>
              </a:rPr>
              <a:t>Deductible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113">
                                            <p:txEl>
                                              <p:pRg st="7" end="7"/>
                                            </p:txEl>
                                          </p:spTgt>
                                        </p:tgtEl>
                                        <p:attrNameLst>
                                          <p:attrName>style.visibility</p:attrName>
                                        </p:attrNameLst>
                                      </p:cBhvr>
                                      <p:to>
                                        <p:strVal val="visible"/>
                                      </p:to>
                                    </p:set>
                                    <p:animEffect transition="in" filter="barn(outHorizontal)">
                                      <p:cBhvr>
                                        <p:cTn id="7" dur="500"/>
                                        <p:tgtEl>
                                          <p:spTgt spid="113">
                                            <p:txEl>
                                              <p:pRg st="7" end="7"/>
                                            </p:txEl>
                                          </p:spTgt>
                                        </p:tgtEl>
                                      </p:cBhvr>
                                    </p:animEffect>
                                  </p:childTnLst>
                                </p:cTn>
                              </p:par>
                              <p:par>
                                <p:cTn id="8" presetID="16" presetClass="entr" presetSubtype="42" fill="hold" nodeType="withEffect">
                                  <p:stCondLst>
                                    <p:cond delay="0"/>
                                  </p:stCondLst>
                                  <p:childTnLst>
                                    <p:set>
                                      <p:cBhvr>
                                        <p:cTn id="9" dur="1" fill="hold">
                                          <p:stCondLst>
                                            <p:cond delay="0"/>
                                          </p:stCondLst>
                                        </p:cTn>
                                        <p:tgtEl>
                                          <p:spTgt spid="113">
                                            <p:txEl>
                                              <p:pRg st="8" end="8"/>
                                            </p:txEl>
                                          </p:spTgt>
                                        </p:tgtEl>
                                        <p:attrNameLst>
                                          <p:attrName>style.visibility</p:attrName>
                                        </p:attrNameLst>
                                      </p:cBhvr>
                                      <p:to>
                                        <p:strVal val="visible"/>
                                      </p:to>
                                    </p:set>
                                    <p:animEffect transition="in" filter="barn(outHorizontal)">
                                      <p:cBhvr>
                                        <p:cTn id="10" dur="500"/>
                                        <p:tgtEl>
                                          <p:spTgt spid="113">
                                            <p:txEl>
                                              <p:pRg st="8" end="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13">
                                            <p:txEl>
                                              <p:pRg st="9" end="9"/>
                                            </p:txEl>
                                          </p:spTgt>
                                        </p:tgtEl>
                                        <p:attrNameLst>
                                          <p:attrName>style.visibility</p:attrName>
                                        </p:attrNameLst>
                                      </p:cBhvr>
                                      <p:to>
                                        <p:strVal val="visible"/>
                                      </p:to>
                                    </p:set>
                                    <p:animEffect transition="in" filter="barn(inVertical)">
                                      <p:cBhvr>
                                        <p:cTn id="15" dur="500"/>
                                        <p:tgtEl>
                                          <p:spTgt spid="113">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2" presetClass="emph" presetSubtype="0" fill="hold" grpId="0" nodeType="clickEffect">
                                  <p:stCondLst>
                                    <p:cond delay="0"/>
                                  </p:stCondLst>
                                  <p:childTnLst>
                                    <p:animRot by="120000">
                                      <p:cBhvr>
                                        <p:cTn id="19" dur="100" fill="hold">
                                          <p:stCondLst>
                                            <p:cond delay="0"/>
                                          </p:stCondLst>
                                        </p:cTn>
                                        <p:tgtEl>
                                          <p:spTgt spid="120"/>
                                        </p:tgtEl>
                                        <p:attrNameLst>
                                          <p:attrName>r</p:attrName>
                                        </p:attrNameLst>
                                      </p:cBhvr>
                                    </p:animRot>
                                    <p:animRot by="-240000">
                                      <p:cBhvr>
                                        <p:cTn id="20" dur="200" fill="hold">
                                          <p:stCondLst>
                                            <p:cond delay="200"/>
                                          </p:stCondLst>
                                        </p:cTn>
                                        <p:tgtEl>
                                          <p:spTgt spid="120"/>
                                        </p:tgtEl>
                                        <p:attrNameLst>
                                          <p:attrName>r</p:attrName>
                                        </p:attrNameLst>
                                      </p:cBhvr>
                                    </p:animRot>
                                    <p:animRot by="240000">
                                      <p:cBhvr>
                                        <p:cTn id="21" dur="200" fill="hold">
                                          <p:stCondLst>
                                            <p:cond delay="400"/>
                                          </p:stCondLst>
                                        </p:cTn>
                                        <p:tgtEl>
                                          <p:spTgt spid="120"/>
                                        </p:tgtEl>
                                        <p:attrNameLst>
                                          <p:attrName>r</p:attrName>
                                        </p:attrNameLst>
                                      </p:cBhvr>
                                    </p:animRot>
                                    <p:animRot by="-240000">
                                      <p:cBhvr>
                                        <p:cTn id="22" dur="200" fill="hold">
                                          <p:stCondLst>
                                            <p:cond delay="600"/>
                                          </p:stCondLst>
                                        </p:cTn>
                                        <p:tgtEl>
                                          <p:spTgt spid="120"/>
                                        </p:tgtEl>
                                        <p:attrNameLst>
                                          <p:attrName>r</p:attrName>
                                        </p:attrNameLst>
                                      </p:cBhvr>
                                    </p:animRot>
                                    <p:animRot by="120000">
                                      <p:cBhvr>
                                        <p:cTn id="23" dur="200" fill="hold">
                                          <p:stCondLst>
                                            <p:cond delay="800"/>
                                          </p:stCondLst>
                                        </p:cTn>
                                        <p:tgtEl>
                                          <p:spTgt spid="120"/>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13">
                                            <p:txEl>
                                              <p:pRg st="10" end="10"/>
                                            </p:txEl>
                                          </p:spTgt>
                                        </p:tgtEl>
                                        <p:attrNameLst>
                                          <p:attrName>style.visibility</p:attrName>
                                        </p:attrNameLst>
                                      </p:cBhvr>
                                      <p:to>
                                        <p:strVal val="visible"/>
                                      </p:to>
                                    </p:set>
                                    <p:animEffect transition="in" filter="circle(in)">
                                      <p:cBhvr>
                                        <p:cTn id="28" dur="2000"/>
                                        <p:tgtEl>
                                          <p:spTgt spid="113">
                                            <p:txEl>
                                              <p:pRg st="10" end="1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0" nodeType="clickEffect">
                                  <p:stCondLst>
                                    <p:cond delay="0"/>
                                  </p:stCondLst>
                                  <p:childTnLst>
                                    <p:animRot by="120000">
                                      <p:cBhvr>
                                        <p:cTn id="32" dur="100" fill="hold">
                                          <p:stCondLst>
                                            <p:cond delay="0"/>
                                          </p:stCondLst>
                                        </p:cTn>
                                        <p:tgtEl>
                                          <p:spTgt spid="118"/>
                                        </p:tgtEl>
                                        <p:attrNameLst>
                                          <p:attrName>r</p:attrName>
                                        </p:attrNameLst>
                                      </p:cBhvr>
                                    </p:animRot>
                                    <p:animRot by="-240000">
                                      <p:cBhvr>
                                        <p:cTn id="33" dur="200" fill="hold">
                                          <p:stCondLst>
                                            <p:cond delay="200"/>
                                          </p:stCondLst>
                                        </p:cTn>
                                        <p:tgtEl>
                                          <p:spTgt spid="118"/>
                                        </p:tgtEl>
                                        <p:attrNameLst>
                                          <p:attrName>r</p:attrName>
                                        </p:attrNameLst>
                                      </p:cBhvr>
                                    </p:animRot>
                                    <p:animRot by="240000">
                                      <p:cBhvr>
                                        <p:cTn id="34" dur="200" fill="hold">
                                          <p:stCondLst>
                                            <p:cond delay="400"/>
                                          </p:stCondLst>
                                        </p:cTn>
                                        <p:tgtEl>
                                          <p:spTgt spid="118"/>
                                        </p:tgtEl>
                                        <p:attrNameLst>
                                          <p:attrName>r</p:attrName>
                                        </p:attrNameLst>
                                      </p:cBhvr>
                                    </p:animRot>
                                    <p:animRot by="-240000">
                                      <p:cBhvr>
                                        <p:cTn id="35" dur="200" fill="hold">
                                          <p:stCondLst>
                                            <p:cond delay="600"/>
                                          </p:stCondLst>
                                        </p:cTn>
                                        <p:tgtEl>
                                          <p:spTgt spid="118"/>
                                        </p:tgtEl>
                                        <p:attrNameLst>
                                          <p:attrName>r</p:attrName>
                                        </p:attrNameLst>
                                      </p:cBhvr>
                                    </p:animRot>
                                    <p:animRot by="120000">
                                      <p:cBhvr>
                                        <p:cTn id="36" dur="200" fill="hold">
                                          <p:stCondLst>
                                            <p:cond delay="800"/>
                                          </p:stCondLst>
                                        </p:cTn>
                                        <p:tgtEl>
                                          <p:spTgt spid="1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6"/>
          <p:cNvSpPr txBox="1">
            <a:spLocks noGrp="1"/>
          </p:cNvSpPr>
          <p:nvPr>
            <p:ph type="title"/>
          </p:nvPr>
        </p:nvSpPr>
        <p:spPr>
          <a:xfrm>
            <a:off x="457200" y="894270"/>
            <a:ext cx="8229600" cy="85833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Medicare Part B: Medical Insurance</a:t>
            </a:r>
            <a:endParaRPr/>
          </a:p>
        </p:txBody>
      </p:sp>
      <p:sp>
        <p:nvSpPr>
          <p:cNvPr id="126" name="Google Shape;126;p6"/>
          <p:cNvSpPr txBox="1">
            <a:spLocks noGrp="1"/>
          </p:cNvSpPr>
          <p:nvPr>
            <p:ph type="body" idx="1"/>
          </p:nvPr>
        </p:nvSpPr>
        <p:spPr>
          <a:xfrm>
            <a:off x="457200" y="1905000"/>
            <a:ext cx="5334000" cy="42211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76420D"/>
              </a:buClr>
              <a:buSzPct val="100000"/>
              <a:buChar char="•"/>
            </a:pPr>
            <a:r>
              <a:rPr lang="en-US" u="sng" dirty="0"/>
              <a:t>Covers</a:t>
            </a:r>
            <a:r>
              <a:rPr lang="en-US" dirty="0"/>
              <a:t>:</a:t>
            </a:r>
            <a:endParaRPr dirty="0"/>
          </a:p>
          <a:p>
            <a:pPr marL="742950" lvl="1" indent="-285750" algn="l" rtl="0">
              <a:lnSpc>
                <a:spcPct val="170000"/>
              </a:lnSpc>
              <a:spcBef>
                <a:spcPts val="296"/>
              </a:spcBef>
              <a:spcAft>
                <a:spcPts val="0"/>
              </a:spcAft>
              <a:buClr>
                <a:srgbClr val="76420D"/>
              </a:buClr>
              <a:buSzPct val="100000"/>
              <a:buChar char="o"/>
            </a:pPr>
            <a:r>
              <a:rPr lang="en-US" dirty="0"/>
              <a:t>Medically necessary services and supplies</a:t>
            </a:r>
            <a:endParaRPr dirty="0"/>
          </a:p>
          <a:p>
            <a:pPr marL="1143000" lvl="2" indent="-228600" algn="l" rtl="0">
              <a:spcBef>
                <a:spcPts val="296"/>
              </a:spcBef>
              <a:spcAft>
                <a:spcPts val="0"/>
              </a:spcAft>
              <a:buClr>
                <a:srgbClr val="76420D"/>
              </a:buClr>
              <a:buSzPct val="100000"/>
              <a:buChar char="•"/>
            </a:pPr>
            <a:r>
              <a:rPr lang="en-US" dirty="0"/>
              <a:t>For example: lab tests, doctor visits, surgeries, wheelchairs, walkers</a:t>
            </a:r>
            <a:endParaRPr dirty="0"/>
          </a:p>
          <a:p>
            <a:pPr marL="742950" lvl="1" indent="-285750" algn="l" rtl="0">
              <a:spcBef>
                <a:spcPts val="680"/>
              </a:spcBef>
              <a:spcAft>
                <a:spcPts val="0"/>
              </a:spcAft>
              <a:buClr>
                <a:srgbClr val="76420D"/>
              </a:buClr>
              <a:buSzPct val="100000"/>
              <a:buChar char="o"/>
            </a:pPr>
            <a:r>
              <a:rPr lang="en-US" dirty="0"/>
              <a:t>Preventative services</a:t>
            </a:r>
            <a:endParaRPr dirty="0"/>
          </a:p>
          <a:p>
            <a:pPr marL="742950" lvl="1" indent="-285750" algn="l" rtl="0">
              <a:spcBef>
                <a:spcPts val="680"/>
              </a:spcBef>
              <a:spcAft>
                <a:spcPts val="0"/>
              </a:spcAft>
              <a:buClr>
                <a:srgbClr val="76420D"/>
              </a:buClr>
              <a:buSzPct val="100000"/>
              <a:buChar char="o"/>
            </a:pPr>
            <a:r>
              <a:rPr lang="en-US" dirty="0"/>
              <a:t>Outpatient prescription drugs (like chemotherapy) and some prescription drugs delivered through injection or durable medical equipment.</a:t>
            </a:r>
            <a:endParaRPr dirty="0"/>
          </a:p>
          <a:p>
            <a:pPr marL="742950" lvl="1" indent="-191769" algn="l" rtl="0">
              <a:spcBef>
                <a:spcPts val="680"/>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u="sng" dirty="0"/>
              <a:t>Cost-Sharing</a:t>
            </a:r>
            <a:r>
              <a:rPr lang="en-US" dirty="0"/>
              <a:t>:</a:t>
            </a:r>
            <a:endParaRPr dirty="0"/>
          </a:p>
          <a:p>
            <a:pPr marL="742950" lvl="1" indent="-285750" algn="l" rtl="0">
              <a:lnSpc>
                <a:spcPct val="170000"/>
              </a:lnSpc>
              <a:spcBef>
                <a:spcPts val="296"/>
              </a:spcBef>
              <a:spcAft>
                <a:spcPts val="0"/>
              </a:spcAft>
              <a:buClr>
                <a:srgbClr val="76420D"/>
              </a:buClr>
              <a:buSzPct val="100000"/>
              <a:buChar char="o"/>
            </a:pPr>
            <a:r>
              <a:rPr lang="en-US" b="1" dirty="0"/>
              <a:t>Premium - $</a:t>
            </a:r>
            <a:r>
              <a:rPr lang="en-US" b="1" dirty="0" smtClean="0"/>
              <a:t>170.10 </a:t>
            </a:r>
            <a:r>
              <a:rPr lang="en-US" b="1" dirty="0"/>
              <a:t>(</a:t>
            </a:r>
            <a:r>
              <a:rPr lang="en-US" b="1" dirty="0" smtClean="0"/>
              <a:t>2022)</a:t>
            </a:r>
            <a:endParaRPr b="1" dirty="0"/>
          </a:p>
          <a:p>
            <a:pPr marL="742950" lvl="1" indent="-285750" algn="l" rtl="0">
              <a:lnSpc>
                <a:spcPct val="170000"/>
              </a:lnSpc>
              <a:spcBef>
                <a:spcPts val="296"/>
              </a:spcBef>
              <a:spcAft>
                <a:spcPts val="0"/>
              </a:spcAft>
              <a:buClr>
                <a:srgbClr val="76420D"/>
              </a:buClr>
              <a:buSzPct val="100000"/>
              <a:buChar char="o"/>
            </a:pPr>
            <a:r>
              <a:rPr lang="en-US" b="1" dirty="0"/>
              <a:t>Deductible - $</a:t>
            </a:r>
            <a:r>
              <a:rPr lang="en-US" b="1" dirty="0" smtClean="0"/>
              <a:t>22 </a:t>
            </a:r>
            <a:r>
              <a:rPr lang="en-US" b="1" dirty="0"/>
              <a:t>(</a:t>
            </a:r>
            <a:r>
              <a:rPr lang="en-US" b="1" dirty="0" smtClean="0"/>
              <a:t>2022)</a:t>
            </a:r>
            <a:endParaRPr b="1" dirty="0"/>
          </a:p>
          <a:p>
            <a:pPr marL="742950" lvl="1" indent="-285750" algn="l" rtl="0">
              <a:lnSpc>
                <a:spcPct val="170000"/>
              </a:lnSpc>
              <a:spcBef>
                <a:spcPts val="296"/>
              </a:spcBef>
              <a:spcAft>
                <a:spcPts val="0"/>
              </a:spcAft>
              <a:buClr>
                <a:srgbClr val="76420D"/>
              </a:buClr>
              <a:buSzPct val="100000"/>
              <a:buChar char="o"/>
            </a:pPr>
            <a:r>
              <a:rPr lang="en-US" b="1" dirty="0"/>
              <a:t>Co-insurance – 20% </a:t>
            </a:r>
            <a:r>
              <a:rPr lang="en-US" b="1" dirty="0" smtClean="0"/>
              <a:t>(for most services)</a:t>
            </a:r>
            <a:endParaRPr dirty="0"/>
          </a:p>
        </p:txBody>
      </p:sp>
      <p:sp>
        <p:nvSpPr>
          <p:cNvPr id="127" name="Google Shape;127;p6"/>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
        <p:nvSpPr>
          <p:cNvPr id="130" name="Google Shape;130;p6"/>
          <p:cNvSpPr/>
          <p:nvPr/>
        </p:nvSpPr>
        <p:spPr>
          <a:xfrm>
            <a:off x="6508938" y="2968717"/>
            <a:ext cx="1476274" cy="3049835"/>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Palatino Linotype"/>
                <a:ea typeface="Palatino Linotype"/>
                <a:cs typeface="Palatino Linotype"/>
                <a:sym typeface="Palatino Linotype"/>
              </a:rPr>
              <a:t>Medicare Pays</a:t>
            </a:r>
            <a:endParaRPr/>
          </a:p>
        </p:txBody>
      </p:sp>
      <p:sp>
        <p:nvSpPr>
          <p:cNvPr id="131" name="Google Shape;131;p6"/>
          <p:cNvSpPr/>
          <p:nvPr/>
        </p:nvSpPr>
        <p:spPr>
          <a:xfrm rot="5400000">
            <a:off x="6677396" y="4260123"/>
            <a:ext cx="3049832" cy="474917"/>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rgbClr val="B16314"/>
                </a:solidFill>
                <a:latin typeface="Palatino Linotype"/>
                <a:ea typeface="Palatino Linotype"/>
                <a:cs typeface="Palatino Linotype"/>
                <a:sym typeface="Palatino Linotype"/>
              </a:rPr>
              <a:t>Co-Insurance</a:t>
            </a:r>
            <a:endParaRPr/>
          </a:p>
        </p:txBody>
      </p:sp>
      <p:sp>
        <p:nvSpPr>
          <p:cNvPr id="132" name="Google Shape;132;p6"/>
          <p:cNvSpPr/>
          <p:nvPr/>
        </p:nvSpPr>
        <p:spPr>
          <a:xfrm>
            <a:off x="6232130" y="2293175"/>
            <a:ext cx="2214423" cy="332075"/>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Palatino Linotype"/>
                <a:ea typeface="Palatino Linotype"/>
                <a:cs typeface="Palatino Linotype"/>
                <a:sym typeface="Palatino Linotype"/>
              </a:rPr>
              <a:t>Part B</a:t>
            </a:r>
            <a:endParaRPr/>
          </a:p>
        </p:txBody>
      </p:sp>
      <p:sp>
        <p:nvSpPr>
          <p:cNvPr id="133" name="Google Shape;133;p6"/>
          <p:cNvSpPr/>
          <p:nvPr/>
        </p:nvSpPr>
        <p:spPr>
          <a:xfrm rot="16200000">
            <a:off x="4675860" y="4185475"/>
            <a:ext cx="3389350" cy="27680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dirty="0">
                <a:solidFill>
                  <a:srgbClr val="B16314"/>
                </a:solidFill>
                <a:latin typeface="Palatino Linotype"/>
                <a:ea typeface="Palatino Linotype"/>
                <a:cs typeface="Palatino Linotype"/>
                <a:sym typeface="Palatino Linotype"/>
              </a:rPr>
              <a:t>Premiums</a:t>
            </a:r>
            <a:endParaRPr dirty="0"/>
          </a:p>
        </p:txBody>
      </p:sp>
      <p:sp>
        <p:nvSpPr>
          <p:cNvPr id="134" name="Google Shape;134;p6"/>
          <p:cNvSpPr/>
          <p:nvPr/>
        </p:nvSpPr>
        <p:spPr>
          <a:xfrm>
            <a:off x="6508934" y="2629199"/>
            <a:ext cx="1937623" cy="339517"/>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i="0" u="none" strike="noStrike" cap="none" dirty="0">
                <a:solidFill>
                  <a:srgbClr val="B16314"/>
                </a:solidFill>
                <a:latin typeface="Palatino Linotype"/>
                <a:ea typeface="Palatino Linotype"/>
                <a:cs typeface="Palatino Linotype"/>
                <a:sym typeface="Palatino Linotype"/>
              </a:rPr>
              <a:t>Deductible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xEl>
                                              <p:pRg st="7" end="7"/>
                                            </p:txEl>
                                          </p:spTgt>
                                        </p:tgtEl>
                                        <p:attrNameLst>
                                          <p:attrName>style.visibility</p:attrName>
                                        </p:attrNameLst>
                                      </p:cBhvr>
                                      <p:to>
                                        <p:strVal val="visible"/>
                                      </p:to>
                                    </p:set>
                                    <p:animEffect transition="in" filter="fade">
                                      <p:cBhvr>
                                        <p:cTn id="7" dur="500"/>
                                        <p:tgtEl>
                                          <p:spTgt spid="12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grpId="0" nodeType="clickEffect">
                                  <p:stCondLst>
                                    <p:cond delay="0"/>
                                  </p:stCondLst>
                                  <p:childTnLst>
                                    <p:animRot by="120000">
                                      <p:cBhvr>
                                        <p:cTn id="11" dur="100" fill="hold">
                                          <p:stCondLst>
                                            <p:cond delay="0"/>
                                          </p:stCondLst>
                                        </p:cTn>
                                        <p:tgtEl>
                                          <p:spTgt spid="133"/>
                                        </p:tgtEl>
                                        <p:attrNameLst>
                                          <p:attrName>r</p:attrName>
                                        </p:attrNameLst>
                                      </p:cBhvr>
                                    </p:animRot>
                                    <p:animRot by="-240000">
                                      <p:cBhvr>
                                        <p:cTn id="12" dur="200" fill="hold">
                                          <p:stCondLst>
                                            <p:cond delay="200"/>
                                          </p:stCondLst>
                                        </p:cTn>
                                        <p:tgtEl>
                                          <p:spTgt spid="133"/>
                                        </p:tgtEl>
                                        <p:attrNameLst>
                                          <p:attrName>r</p:attrName>
                                        </p:attrNameLst>
                                      </p:cBhvr>
                                    </p:animRot>
                                    <p:animRot by="240000">
                                      <p:cBhvr>
                                        <p:cTn id="13" dur="200" fill="hold">
                                          <p:stCondLst>
                                            <p:cond delay="400"/>
                                          </p:stCondLst>
                                        </p:cTn>
                                        <p:tgtEl>
                                          <p:spTgt spid="133"/>
                                        </p:tgtEl>
                                        <p:attrNameLst>
                                          <p:attrName>r</p:attrName>
                                        </p:attrNameLst>
                                      </p:cBhvr>
                                    </p:animRot>
                                    <p:animRot by="-240000">
                                      <p:cBhvr>
                                        <p:cTn id="14" dur="200" fill="hold">
                                          <p:stCondLst>
                                            <p:cond delay="600"/>
                                          </p:stCondLst>
                                        </p:cTn>
                                        <p:tgtEl>
                                          <p:spTgt spid="133"/>
                                        </p:tgtEl>
                                        <p:attrNameLst>
                                          <p:attrName>r</p:attrName>
                                        </p:attrNameLst>
                                      </p:cBhvr>
                                    </p:animRot>
                                    <p:animRot by="120000">
                                      <p:cBhvr>
                                        <p:cTn id="15" dur="200" fill="hold">
                                          <p:stCondLst>
                                            <p:cond delay="800"/>
                                          </p:stCondLst>
                                        </p:cTn>
                                        <p:tgtEl>
                                          <p:spTgt spid="13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6">
                                            <p:txEl>
                                              <p:pRg st="8" end="8"/>
                                            </p:txEl>
                                          </p:spTgt>
                                        </p:tgtEl>
                                        <p:attrNameLst>
                                          <p:attrName>style.visibility</p:attrName>
                                        </p:attrNameLst>
                                      </p:cBhvr>
                                      <p:to>
                                        <p:strVal val="visible"/>
                                      </p:to>
                                    </p:set>
                                    <p:animEffect transition="in" filter="barn(inVertical)">
                                      <p:cBhvr>
                                        <p:cTn id="20" dur="500"/>
                                        <p:tgtEl>
                                          <p:spTgt spid="126">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2" presetClass="emph" presetSubtype="0" fill="hold" grpId="0" nodeType="clickEffect">
                                  <p:stCondLst>
                                    <p:cond delay="0"/>
                                  </p:stCondLst>
                                  <p:childTnLst>
                                    <p:animRot by="120000">
                                      <p:cBhvr>
                                        <p:cTn id="24" dur="100" fill="hold">
                                          <p:stCondLst>
                                            <p:cond delay="0"/>
                                          </p:stCondLst>
                                        </p:cTn>
                                        <p:tgtEl>
                                          <p:spTgt spid="134"/>
                                        </p:tgtEl>
                                        <p:attrNameLst>
                                          <p:attrName>r</p:attrName>
                                        </p:attrNameLst>
                                      </p:cBhvr>
                                    </p:animRot>
                                    <p:animRot by="-240000">
                                      <p:cBhvr>
                                        <p:cTn id="25" dur="200" fill="hold">
                                          <p:stCondLst>
                                            <p:cond delay="200"/>
                                          </p:stCondLst>
                                        </p:cTn>
                                        <p:tgtEl>
                                          <p:spTgt spid="134"/>
                                        </p:tgtEl>
                                        <p:attrNameLst>
                                          <p:attrName>r</p:attrName>
                                        </p:attrNameLst>
                                      </p:cBhvr>
                                    </p:animRot>
                                    <p:animRot by="240000">
                                      <p:cBhvr>
                                        <p:cTn id="26" dur="200" fill="hold">
                                          <p:stCondLst>
                                            <p:cond delay="400"/>
                                          </p:stCondLst>
                                        </p:cTn>
                                        <p:tgtEl>
                                          <p:spTgt spid="134"/>
                                        </p:tgtEl>
                                        <p:attrNameLst>
                                          <p:attrName>r</p:attrName>
                                        </p:attrNameLst>
                                      </p:cBhvr>
                                    </p:animRot>
                                    <p:animRot by="-240000">
                                      <p:cBhvr>
                                        <p:cTn id="27" dur="200" fill="hold">
                                          <p:stCondLst>
                                            <p:cond delay="600"/>
                                          </p:stCondLst>
                                        </p:cTn>
                                        <p:tgtEl>
                                          <p:spTgt spid="134"/>
                                        </p:tgtEl>
                                        <p:attrNameLst>
                                          <p:attrName>r</p:attrName>
                                        </p:attrNameLst>
                                      </p:cBhvr>
                                    </p:animRot>
                                    <p:animRot by="120000">
                                      <p:cBhvr>
                                        <p:cTn id="28" dur="200" fill="hold">
                                          <p:stCondLst>
                                            <p:cond delay="800"/>
                                          </p:stCondLst>
                                        </p:cTn>
                                        <p:tgtEl>
                                          <p:spTgt spid="134"/>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6">
                                            <p:txEl>
                                              <p:pRg st="9" end="9"/>
                                            </p:txEl>
                                          </p:spTgt>
                                        </p:tgtEl>
                                        <p:attrNameLst>
                                          <p:attrName>style.visibility</p:attrName>
                                        </p:attrNameLst>
                                      </p:cBhvr>
                                      <p:to>
                                        <p:strVal val="visible"/>
                                      </p:to>
                                    </p:set>
                                    <p:animEffect transition="in" filter="fade">
                                      <p:cBhvr>
                                        <p:cTn id="33" dur="1000"/>
                                        <p:tgtEl>
                                          <p:spTgt spid="126">
                                            <p:txEl>
                                              <p:pRg st="9" end="9"/>
                                            </p:txEl>
                                          </p:spTgt>
                                        </p:tgtEl>
                                      </p:cBhvr>
                                    </p:animEffect>
                                    <p:anim calcmode="lin" valueType="num">
                                      <p:cBhvr>
                                        <p:cTn id="34" dur="1000" fill="hold"/>
                                        <p:tgtEl>
                                          <p:spTgt spid="126">
                                            <p:txEl>
                                              <p:pRg st="9" end="9"/>
                                            </p:txEl>
                                          </p:spTgt>
                                        </p:tgtEl>
                                        <p:attrNameLst>
                                          <p:attrName>ppt_x</p:attrName>
                                        </p:attrNameLst>
                                      </p:cBhvr>
                                      <p:tavLst>
                                        <p:tav tm="0">
                                          <p:val>
                                            <p:strVal val="#ppt_x"/>
                                          </p:val>
                                        </p:tav>
                                        <p:tav tm="100000">
                                          <p:val>
                                            <p:strVal val="#ppt_x"/>
                                          </p:val>
                                        </p:tav>
                                      </p:tavLst>
                                    </p:anim>
                                    <p:anim calcmode="lin" valueType="num">
                                      <p:cBhvr>
                                        <p:cTn id="35" dur="1000" fill="hold"/>
                                        <p:tgtEl>
                                          <p:spTgt spid="12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2" presetClass="emph" presetSubtype="0" fill="hold" grpId="0" nodeType="clickEffect">
                                  <p:stCondLst>
                                    <p:cond delay="0"/>
                                  </p:stCondLst>
                                  <p:childTnLst>
                                    <p:animRot by="120000">
                                      <p:cBhvr>
                                        <p:cTn id="39" dur="100" fill="hold">
                                          <p:stCondLst>
                                            <p:cond delay="0"/>
                                          </p:stCondLst>
                                        </p:cTn>
                                        <p:tgtEl>
                                          <p:spTgt spid="131"/>
                                        </p:tgtEl>
                                        <p:attrNameLst>
                                          <p:attrName>r</p:attrName>
                                        </p:attrNameLst>
                                      </p:cBhvr>
                                    </p:animRot>
                                    <p:animRot by="-240000">
                                      <p:cBhvr>
                                        <p:cTn id="40" dur="200" fill="hold">
                                          <p:stCondLst>
                                            <p:cond delay="200"/>
                                          </p:stCondLst>
                                        </p:cTn>
                                        <p:tgtEl>
                                          <p:spTgt spid="131"/>
                                        </p:tgtEl>
                                        <p:attrNameLst>
                                          <p:attrName>r</p:attrName>
                                        </p:attrNameLst>
                                      </p:cBhvr>
                                    </p:animRot>
                                    <p:animRot by="240000">
                                      <p:cBhvr>
                                        <p:cTn id="41" dur="200" fill="hold">
                                          <p:stCondLst>
                                            <p:cond delay="400"/>
                                          </p:stCondLst>
                                        </p:cTn>
                                        <p:tgtEl>
                                          <p:spTgt spid="131"/>
                                        </p:tgtEl>
                                        <p:attrNameLst>
                                          <p:attrName>r</p:attrName>
                                        </p:attrNameLst>
                                      </p:cBhvr>
                                    </p:animRot>
                                    <p:animRot by="-240000">
                                      <p:cBhvr>
                                        <p:cTn id="42" dur="200" fill="hold">
                                          <p:stCondLst>
                                            <p:cond delay="600"/>
                                          </p:stCondLst>
                                        </p:cTn>
                                        <p:tgtEl>
                                          <p:spTgt spid="131"/>
                                        </p:tgtEl>
                                        <p:attrNameLst>
                                          <p:attrName>r</p:attrName>
                                        </p:attrNameLst>
                                      </p:cBhvr>
                                    </p:animRot>
                                    <p:animRot by="120000">
                                      <p:cBhvr>
                                        <p:cTn id="43" dur="200" fill="hold">
                                          <p:stCondLst>
                                            <p:cond delay="800"/>
                                          </p:stCondLst>
                                        </p:cTn>
                                        <p:tgtEl>
                                          <p:spTgt spid="1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P spid="133" grpId="0" animBg="1"/>
      <p:bldP spid="1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457200" y="894270"/>
            <a:ext cx="8229600" cy="858330"/>
          </a:xfrm>
          <a:prstGeom prst="rect">
            <a:avLst/>
          </a:prstGeom>
          <a:noFill/>
          <a:ln>
            <a:noFill/>
          </a:ln>
        </p:spPr>
        <p:txBody>
          <a:bodyPr spcFirstLastPara="1" wrap="square" lIns="91425" tIns="45700" rIns="91425" bIns="45700" anchor="b" anchorCtr="0">
            <a:noAutofit/>
          </a:bodyPr>
          <a:lstStyle/>
          <a:p>
            <a:pPr marL="0" lvl="0" indent="0" algn="ctr" rtl="0">
              <a:lnSpc>
                <a:spcPct val="161111"/>
              </a:lnSpc>
              <a:spcBef>
                <a:spcPts val="0"/>
              </a:spcBef>
              <a:spcAft>
                <a:spcPts val="0"/>
              </a:spcAft>
              <a:buClr>
                <a:srgbClr val="B16314"/>
              </a:buClr>
              <a:buSzPts val="3600"/>
              <a:buFont typeface="Palatino Linotype"/>
              <a:buNone/>
            </a:pPr>
            <a:r>
              <a:rPr lang="en-US" sz="3600"/>
              <a:t>Medicare Part D: Prescription Drugs</a:t>
            </a:r>
            <a:endParaRPr/>
          </a:p>
        </p:txBody>
      </p:sp>
      <p:sp>
        <p:nvSpPr>
          <p:cNvPr id="140" name="Google Shape;140;p7"/>
          <p:cNvSpPr txBox="1">
            <a:spLocks noGrp="1"/>
          </p:cNvSpPr>
          <p:nvPr>
            <p:ph type="body" idx="1"/>
          </p:nvPr>
        </p:nvSpPr>
        <p:spPr>
          <a:xfrm>
            <a:off x="457200" y="1981200"/>
            <a:ext cx="5715000" cy="4144963"/>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rgbClr val="76420D"/>
              </a:buClr>
              <a:buSzPct val="100000"/>
              <a:buChar char="•"/>
            </a:pPr>
            <a:r>
              <a:rPr lang="en-US" dirty="0"/>
              <a:t>Prescription Drug Benefits</a:t>
            </a:r>
            <a:endParaRPr dirty="0"/>
          </a:p>
          <a:p>
            <a:pPr marL="342900" lvl="0" indent="-201930" algn="l" rtl="0">
              <a:spcBef>
                <a:spcPts val="444"/>
              </a:spcBef>
              <a:spcAft>
                <a:spcPts val="0"/>
              </a:spcAft>
              <a:buClr>
                <a:srgbClr val="76420D"/>
              </a:buClr>
              <a:buSzPct val="100000"/>
              <a:buNone/>
            </a:pPr>
            <a:endParaRPr dirty="0"/>
          </a:p>
          <a:p>
            <a:pPr marL="1143000" lvl="2" indent="-228600" algn="l" rtl="0">
              <a:spcBef>
                <a:spcPts val="296"/>
              </a:spcBef>
              <a:spcAft>
                <a:spcPts val="0"/>
              </a:spcAft>
              <a:buClr>
                <a:srgbClr val="76420D"/>
              </a:buClr>
              <a:buSzPct val="100000"/>
              <a:buNone/>
            </a:pPr>
            <a:r>
              <a:rPr lang="en-US" dirty="0"/>
              <a:t>Began January 1, 2006</a:t>
            </a:r>
            <a:endParaRPr dirty="0"/>
          </a:p>
          <a:p>
            <a:pPr marL="342900" lvl="0" indent="-201930" algn="l" rtl="0">
              <a:spcBef>
                <a:spcPts val="444"/>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dirty="0"/>
              <a:t>Must pick a plan from a </a:t>
            </a:r>
            <a:r>
              <a:rPr lang="en-US" b="1" dirty="0"/>
              <a:t>private</a:t>
            </a:r>
            <a:r>
              <a:rPr lang="en-US" dirty="0"/>
              <a:t> insurance company during yearly open enrollment period</a:t>
            </a:r>
            <a:endParaRPr dirty="0"/>
          </a:p>
          <a:p>
            <a:pPr marL="342900" lvl="0" indent="-201930" algn="l" rtl="0">
              <a:spcBef>
                <a:spcPts val="444"/>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dirty="0"/>
              <a:t>Has </a:t>
            </a:r>
            <a:r>
              <a:rPr lang="en-US" b="1" dirty="0"/>
              <a:t>premiums</a:t>
            </a:r>
            <a:r>
              <a:rPr lang="en-US" dirty="0"/>
              <a:t>, </a:t>
            </a:r>
            <a:r>
              <a:rPr lang="en-US" b="1" dirty="0"/>
              <a:t>deductibles, copays</a:t>
            </a:r>
            <a:r>
              <a:rPr lang="en-US" dirty="0"/>
              <a:t>, and </a:t>
            </a:r>
            <a:r>
              <a:rPr lang="en-US" b="1" dirty="0"/>
              <a:t>coinsurance</a:t>
            </a:r>
            <a:r>
              <a:rPr lang="en-US" dirty="0"/>
              <a:t> -- important to pick the right plan!</a:t>
            </a:r>
            <a:endParaRPr dirty="0"/>
          </a:p>
          <a:p>
            <a:pPr marL="342900" lvl="0" indent="-201930" algn="l" rtl="0">
              <a:spcBef>
                <a:spcPts val="444"/>
              </a:spcBef>
              <a:spcAft>
                <a:spcPts val="0"/>
              </a:spcAft>
              <a:buClr>
                <a:srgbClr val="76420D"/>
              </a:buClr>
              <a:buSzPct val="100000"/>
              <a:buNone/>
            </a:pPr>
            <a:endParaRPr dirty="0"/>
          </a:p>
          <a:p>
            <a:pPr marL="342900" lvl="0" indent="-342900" algn="l" rtl="0">
              <a:spcBef>
                <a:spcPts val="444"/>
              </a:spcBef>
              <a:spcAft>
                <a:spcPts val="0"/>
              </a:spcAft>
              <a:buClr>
                <a:srgbClr val="76420D"/>
              </a:buClr>
              <a:buSzPct val="100000"/>
              <a:buChar char="•"/>
            </a:pPr>
            <a:r>
              <a:rPr lang="en-US" u="sng" dirty="0"/>
              <a:t>Assistance for low-income individuals</a:t>
            </a:r>
            <a:endParaRPr dirty="0"/>
          </a:p>
        </p:txBody>
      </p:sp>
      <p:sp>
        <p:nvSpPr>
          <p:cNvPr id="141" name="Google Shape;141;p7"/>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142" name="Google Shape;142;p7"/>
          <p:cNvGrpSpPr/>
          <p:nvPr/>
        </p:nvGrpSpPr>
        <p:grpSpPr>
          <a:xfrm>
            <a:off x="6809816" y="2538155"/>
            <a:ext cx="1837764" cy="2998323"/>
            <a:chOff x="6409767" y="2089150"/>
            <a:chExt cx="1837764" cy="2998323"/>
          </a:xfrm>
        </p:grpSpPr>
        <p:grpSp>
          <p:nvGrpSpPr>
            <p:cNvPr id="143" name="Google Shape;143;p7"/>
            <p:cNvGrpSpPr/>
            <p:nvPr/>
          </p:nvGrpSpPr>
          <p:grpSpPr>
            <a:xfrm>
              <a:off x="6409767" y="2089150"/>
              <a:ext cx="1837763" cy="2998323"/>
              <a:chOff x="6400803" y="1327148"/>
              <a:chExt cx="1837763" cy="2998323"/>
            </a:xfrm>
          </p:grpSpPr>
          <p:sp>
            <p:nvSpPr>
              <p:cNvPr id="144" name="Google Shape;144;p7"/>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Palatino Linotype"/>
                    <a:ea typeface="Palatino Linotype"/>
                    <a:cs typeface="Palatino Linotype"/>
                    <a:sym typeface="Palatino Linotype"/>
                  </a:rPr>
                  <a:t>Medicare Pays</a:t>
                </a:r>
                <a:endParaRPr/>
              </a:p>
            </p:txBody>
          </p:sp>
          <p:sp>
            <p:nvSpPr>
              <p:cNvPr id="145" name="Google Shape;145;p7"/>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b="0" i="0" u="none" strike="noStrike" cap="none">
                    <a:solidFill>
                      <a:schemeClr val="lt1"/>
                    </a:solidFill>
                    <a:latin typeface="Palatino Linotype"/>
                    <a:ea typeface="Palatino Linotype"/>
                    <a:cs typeface="Palatino Linotype"/>
                    <a:sym typeface="Palatino Linotype"/>
                  </a:rPr>
                  <a:t>Pays</a:t>
                </a:r>
                <a:endParaRPr/>
              </a:p>
            </p:txBody>
          </p:sp>
          <p:sp>
            <p:nvSpPr>
              <p:cNvPr id="146" name="Google Shape;146;p7"/>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Palatino Linotype"/>
                    <a:ea typeface="Palatino Linotype"/>
                    <a:cs typeface="Palatino Linotype"/>
                    <a:sym typeface="Palatino Linotype"/>
                  </a:rPr>
                  <a:t>Medicare Pays</a:t>
                </a:r>
                <a:endParaRPr/>
              </a:p>
            </p:txBody>
          </p:sp>
          <p:sp>
            <p:nvSpPr>
              <p:cNvPr id="147" name="Google Shape;147;p7"/>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B16314"/>
                    </a:solidFill>
                    <a:latin typeface="Palatino Linotype"/>
                    <a:ea typeface="Palatino Linotype"/>
                    <a:cs typeface="Palatino Linotype"/>
                    <a:sym typeface="Palatino Linotype"/>
                  </a:rPr>
                  <a:t>Co-Insurance</a:t>
                </a:r>
                <a:endParaRPr/>
              </a:p>
            </p:txBody>
          </p:sp>
          <p:sp>
            <p:nvSpPr>
              <p:cNvPr id="148" name="Google Shape;148;p7"/>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B16314"/>
                    </a:solidFill>
                    <a:latin typeface="Palatino Linotype"/>
                    <a:ea typeface="Palatino Linotype"/>
                    <a:cs typeface="Palatino Linotype"/>
                    <a:sym typeface="Palatino Linotype"/>
                  </a:rPr>
                  <a:t>Co-Pays</a:t>
                </a:r>
                <a:endParaRPr/>
              </a:p>
            </p:txBody>
          </p:sp>
          <p:sp>
            <p:nvSpPr>
              <p:cNvPr id="149" name="Google Shape;149;p7"/>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Palatino Linotype"/>
                    <a:ea typeface="Palatino Linotype"/>
                    <a:cs typeface="Palatino Linotype"/>
                    <a:sym typeface="Palatino Linotype"/>
                  </a:rPr>
                  <a:t>Part D</a:t>
                </a:r>
                <a:endParaRPr/>
              </a:p>
            </p:txBody>
          </p:sp>
          <p:sp>
            <p:nvSpPr>
              <p:cNvPr id="150" name="Google Shape;150;p7"/>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B16314"/>
                    </a:solidFill>
                    <a:latin typeface="Palatino Linotype"/>
                    <a:ea typeface="Palatino Linotype"/>
                    <a:cs typeface="Palatino Linotype"/>
                    <a:sym typeface="Palatino Linotype"/>
                  </a:rPr>
                  <a:t>Premiums</a:t>
                </a:r>
                <a:endParaRPr/>
              </a:p>
            </p:txBody>
          </p:sp>
        </p:grpSp>
        <p:sp>
          <p:nvSpPr>
            <p:cNvPr id="151" name="Google Shape;151;p7"/>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i="0" u="none" strike="noStrike" cap="none" dirty="0">
                  <a:solidFill>
                    <a:srgbClr val="B16314"/>
                  </a:solidFill>
                  <a:latin typeface="Palatino Linotype"/>
                  <a:ea typeface="Palatino Linotype"/>
                  <a:cs typeface="Palatino Linotype"/>
                  <a:sym typeface="Palatino Linotype"/>
                </a:rPr>
                <a:t>Deductible</a:t>
              </a:r>
              <a:endParaRP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0">
                                            <p:txEl>
                                              <p:pRg st="6" end="6"/>
                                            </p:txEl>
                                          </p:spTgt>
                                        </p:tgtEl>
                                        <p:attrNameLst>
                                          <p:attrName>style.visibility</p:attrName>
                                        </p:attrNameLst>
                                      </p:cBhvr>
                                      <p:to>
                                        <p:strVal val="visible"/>
                                      </p:to>
                                    </p:set>
                                    <p:animEffect transition="in" filter="circle(in)">
                                      <p:cBhvr>
                                        <p:cTn id="7" dur="2000"/>
                                        <p:tgtEl>
                                          <p:spTgt spid="140">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457200" y="894270"/>
            <a:ext cx="8229600" cy="131553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3200"/>
              <a:buFont typeface="Palatino Linotype"/>
              <a:buNone/>
            </a:pPr>
            <a:r>
              <a:rPr lang="en-US" sz="3200"/>
              <a:t>Part D Extra Help a/k/a</a:t>
            </a:r>
            <a:br>
              <a:rPr lang="en-US" sz="3200"/>
            </a:br>
            <a:r>
              <a:rPr lang="en-US" sz="3200"/>
              <a:t>Low Income Subsidy (LIS)</a:t>
            </a:r>
            <a:endParaRPr/>
          </a:p>
        </p:txBody>
      </p:sp>
      <p:sp>
        <p:nvSpPr>
          <p:cNvPr id="157" name="Google Shape;157;p8"/>
          <p:cNvSpPr txBox="1">
            <a:spLocks noGrp="1"/>
          </p:cNvSpPr>
          <p:nvPr>
            <p:ph type="body" idx="1"/>
          </p:nvPr>
        </p:nvSpPr>
        <p:spPr>
          <a:xfrm>
            <a:off x="457200" y="2286000"/>
            <a:ext cx="8229600" cy="38401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rgbClr val="76420D"/>
              </a:buClr>
              <a:buSzPct val="100000"/>
              <a:buChar char="•"/>
            </a:pPr>
            <a:r>
              <a:rPr lang="en-US" dirty="0"/>
              <a:t>Administered by SSA </a:t>
            </a:r>
            <a:endParaRPr dirty="0"/>
          </a:p>
          <a:p>
            <a:pPr marL="457200" lvl="1" indent="0" algn="l" rtl="0">
              <a:spcBef>
                <a:spcPts val="272"/>
              </a:spcBef>
              <a:spcAft>
                <a:spcPts val="0"/>
              </a:spcAft>
              <a:buClr>
                <a:srgbClr val="76420D"/>
              </a:buClr>
              <a:buSzPct val="100000"/>
              <a:buNone/>
            </a:pPr>
            <a:endParaRPr dirty="0"/>
          </a:p>
          <a:p>
            <a:pPr marL="342900" lvl="0" indent="-342900" algn="l" rtl="0">
              <a:spcBef>
                <a:spcPts val="408"/>
              </a:spcBef>
              <a:spcAft>
                <a:spcPts val="0"/>
              </a:spcAft>
              <a:buClr>
                <a:srgbClr val="76420D"/>
              </a:buClr>
              <a:buSzPct val="100000"/>
              <a:buChar char="•"/>
            </a:pPr>
            <a:r>
              <a:rPr lang="en-US" dirty="0"/>
              <a:t>Covers premiums, copays, coinsurance and deductibles for Part D (</a:t>
            </a:r>
            <a:r>
              <a:rPr lang="en-US" u="sng" dirty="0"/>
              <a:t>not</a:t>
            </a:r>
            <a:r>
              <a:rPr lang="en-US" dirty="0"/>
              <a:t> parts A or B)</a:t>
            </a:r>
            <a:endParaRPr dirty="0"/>
          </a:p>
          <a:p>
            <a:pPr marL="342900" lvl="0" indent="-213359" algn="l" rtl="0">
              <a:spcBef>
                <a:spcPts val="408"/>
              </a:spcBef>
              <a:spcAft>
                <a:spcPts val="0"/>
              </a:spcAft>
              <a:buClr>
                <a:srgbClr val="76420D"/>
              </a:buClr>
              <a:buSzPct val="100000"/>
              <a:buNone/>
            </a:pPr>
            <a:endParaRPr dirty="0"/>
          </a:p>
          <a:p>
            <a:pPr marL="342900" lvl="0" indent="-342900" algn="l" rtl="0">
              <a:spcBef>
                <a:spcPts val="408"/>
              </a:spcBef>
              <a:spcAft>
                <a:spcPts val="0"/>
              </a:spcAft>
              <a:buClr>
                <a:srgbClr val="76420D"/>
              </a:buClr>
              <a:buSzPct val="100000"/>
              <a:buChar char="•"/>
            </a:pPr>
            <a:r>
              <a:rPr lang="en-US" b="1" dirty="0"/>
              <a:t>Auto-enrolled in full subsidy if on any type of Medical Assistance</a:t>
            </a:r>
            <a:endParaRPr dirty="0"/>
          </a:p>
          <a:p>
            <a:pPr marL="742950" lvl="1" indent="-199390" algn="l" rtl="0">
              <a:lnSpc>
                <a:spcPct val="90000"/>
              </a:lnSpc>
              <a:spcBef>
                <a:spcPts val="272"/>
              </a:spcBef>
              <a:spcAft>
                <a:spcPts val="0"/>
              </a:spcAft>
              <a:buClr>
                <a:srgbClr val="76420D"/>
              </a:buClr>
              <a:buSzPct val="100000"/>
              <a:buNone/>
            </a:pPr>
            <a:endParaRPr dirty="0"/>
          </a:p>
          <a:p>
            <a:pPr marL="742950" lvl="1" indent="-285750" algn="l" rtl="0">
              <a:lnSpc>
                <a:spcPct val="90000"/>
              </a:lnSpc>
              <a:spcBef>
                <a:spcPts val="272"/>
              </a:spcBef>
              <a:spcAft>
                <a:spcPts val="0"/>
              </a:spcAft>
              <a:buClr>
                <a:srgbClr val="76420D"/>
              </a:buClr>
              <a:buSzPct val="100000"/>
              <a:buChar char="o"/>
            </a:pPr>
            <a:r>
              <a:rPr lang="en-US" dirty="0"/>
              <a:t>Otherwise apply at SSA</a:t>
            </a:r>
            <a:endParaRPr dirty="0"/>
          </a:p>
          <a:p>
            <a:pPr marL="1143000" lvl="2" indent="-228600" algn="l" rtl="0">
              <a:lnSpc>
                <a:spcPct val="90000"/>
              </a:lnSpc>
              <a:spcBef>
                <a:spcPts val="272"/>
              </a:spcBef>
              <a:spcAft>
                <a:spcPts val="0"/>
              </a:spcAft>
              <a:buClr>
                <a:srgbClr val="76420D"/>
              </a:buClr>
              <a:buSzPct val="100000"/>
              <a:buChar char="•"/>
            </a:pPr>
            <a:r>
              <a:rPr lang="en-US" dirty="0"/>
              <a:t>Amount of subsidy depends upon income</a:t>
            </a:r>
            <a:endParaRPr dirty="0"/>
          </a:p>
          <a:p>
            <a:pPr marL="742950" lvl="1" indent="-285750" algn="l" rtl="0">
              <a:lnSpc>
                <a:spcPct val="90000"/>
              </a:lnSpc>
              <a:spcBef>
                <a:spcPts val="272"/>
              </a:spcBef>
              <a:spcAft>
                <a:spcPts val="0"/>
              </a:spcAft>
              <a:buClr>
                <a:srgbClr val="76420D"/>
              </a:buClr>
              <a:buSzPct val="100000"/>
              <a:buNone/>
            </a:pPr>
            <a:r>
              <a:rPr lang="en-US" dirty="0"/>
              <a:t>			Full		below 135%</a:t>
            </a:r>
            <a:endParaRPr dirty="0"/>
          </a:p>
          <a:p>
            <a:pPr marL="742950" lvl="1" indent="-285750" algn="l" rtl="0">
              <a:lnSpc>
                <a:spcPct val="90000"/>
              </a:lnSpc>
              <a:spcBef>
                <a:spcPts val="272"/>
              </a:spcBef>
              <a:spcAft>
                <a:spcPts val="0"/>
              </a:spcAft>
              <a:buClr>
                <a:srgbClr val="76420D"/>
              </a:buClr>
              <a:buSzPct val="100000"/>
              <a:buNone/>
            </a:pPr>
            <a:r>
              <a:rPr lang="en-US" dirty="0"/>
              <a:t>			Partial		135% - 150%</a:t>
            </a:r>
            <a:endParaRPr dirty="0"/>
          </a:p>
          <a:p>
            <a:pPr marL="1143000" lvl="2" indent="-142239" algn="l" rtl="0">
              <a:lnSpc>
                <a:spcPct val="90000"/>
              </a:lnSpc>
              <a:spcBef>
                <a:spcPts val="272"/>
              </a:spcBef>
              <a:spcAft>
                <a:spcPts val="0"/>
              </a:spcAft>
              <a:buClr>
                <a:srgbClr val="76420D"/>
              </a:buClr>
              <a:buSzPct val="100000"/>
              <a:buNone/>
            </a:pPr>
            <a:endParaRPr dirty="0"/>
          </a:p>
          <a:p>
            <a:pPr marL="1143000" lvl="2" indent="-228600" algn="l" rtl="0">
              <a:lnSpc>
                <a:spcPct val="90000"/>
              </a:lnSpc>
              <a:spcBef>
                <a:spcPts val="272"/>
              </a:spcBef>
              <a:spcAft>
                <a:spcPts val="0"/>
              </a:spcAft>
              <a:buClr>
                <a:srgbClr val="76420D"/>
              </a:buClr>
              <a:buSzPct val="100000"/>
              <a:buChar char="•"/>
            </a:pPr>
            <a:r>
              <a:rPr lang="en-US" dirty="0"/>
              <a:t>Asset Limit: Full: Single: </a:t>
            </a:r>
            <a:r>
              <a:rPr lang="en-US" dirty="0" smtClean="0"/>
              <a:t>$8,400; </a:t>
            </a:r>
            <a:r>
              <a:rPr lang="en-US" dirty="0"/>
              <a:t>Couple: $</a:t>
            </a:r>
            <a:r>
              <a:rPr lang="en-US" dirty="0" smtClean="0"/>
              <a:t>12,600</a:t>
            </a:r>
            <a:endParaRPr dirty="0"/>
          </a:p>
          <a:p>
            <a:pPr marL="1143000" lvl="2" indent="-228600" algn="l" rtl="0">
              <a:lnSpc>
                <a:spcPct val="90000"/>
              </a:lnSpc>
              <a:spcBef>
                <a:spcPts val="272"/>
              </a:spcBef>
              <a:spcAft>
                <a:spcPts val="0"/>
              </a:spcAft>
              <a:buClr>
                <a:srgbClr val="76420D"/>
              </a:buClr>
              <a:buSzPct val="100000"/>
              <a:buChar char="•"/>
            </a:pPr>
            <a:r>
              <a:rPr lang="en-US" dirty="0"/>
              <a:t>Partial: single $</a:t>
            </a:r>
            <a:r>
              <a:rPr lang="en-US" dirty="0" smtClean="0"/>
              <a:t>14,010</a:t>
            </a:r>
            <a:r>
              <a:rPr lang="en-US" dirty="0"/>
              <a:t>; couple $</a:t>
            </a:r>
            <a:r>
              <a:rPr lang="en-US" dirty="0" smtClean="0"/>
              <a:t>27,950 </a:t>
            </a:r>
            <a:endParaRPr dirty="0"/>
          </a:p>
          <a:p>
            <a:pPr marL="1143000" lvl="2" indent="-228600" algn="l" rtl="0">
              <a:lnSpc>
                <a:spcPct val="90000"/>
              </a:lnSpc>
              <a:spcBef>
                <a:spcPts val="272"/>
              </a:spcBef>
              <a:spcAft>
                <a:spcPts val="0"/>
              </a:spcAft>
              <a:buClr>
                <a:srgbClr val="76420D"/>
              </a:buClr>
              <a:buSzPct val="100000"/>
              <a:buChar char="•"/>
            </a:pPr>
            <a:r>
              <a:rPr lang="en-US" dirty="0"/>
              <a:t>(plus up to $1,500 burial set aside per person)</a:t>
            </a:r>
            <a:endParaRPr dirty="0"/>
          </a:p>
          <a:p>
            <a:pPr marL="742950" lvl="1" indent="-199390" algn="l" rtl="0">
              <a:spcBef>
                <a:spcPts val="272"/>
              </a:spcBef>
              <a:spcAft>
                <a:spcPts val="0"/>
              </a:spcAft>
              <a:buClr>
                <a:srgbClr val="76420D"/>
              </a:buClr>
              <a:buSzPct val="100000"/>
              <a:buNone/>
            </a:pPr>
            <a:endParaRPr dirty="0"/>
          </a:p>
        </p:txBody>
      </p:sp>
      <p:sp>
        <p:nvSpPr>
          <p:cNvPr id="158" name="Google Shape;158;p8"/>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9"/>
          <p:cNvSpPr txBox="1">
            <a:spLocks noGrp="1"/>
          </p:cNvSpPr>
          <p:nvPr>
            <p:ph type="title"/>
          </p:nvPr>
        </p:nvSpPr>
        <p:spPr>
          <a:xfrm>
            <a:off x="457200" y="1143000"/>
            <a:ext cx="8229600" cy="1066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B16314"/>
              </a:buClr>
              <a:buSzPts val="3600"/>
              <a:buFont typeface="Palatino Linotype"/>
              <a:buNone/>
            </a:pPr>
            <a:r>
              <a:rPr lang="en-US" sz="3600"/>
              <a:t>100% Low Income Subsidy for Part D</a:t>
            </a:r>
            <a:br>
              <a:rPr lang="en-US" sz="3600"/>
            </a:br>
            <a:r>
              <a:rPr lang="en-US" sz="3600"/>
              <a:t>a.k.a. Extra Help</a:t>
            </a:r>
            <a:endParaRPr/>
          </a:p>
        </p:txBody>
      </p:sp>
      <p:sp>
        <p:nvSpPr>
          <p:cNvPr id="164" name="Google Shape;164;p9"/>
          <p:cNvSpPr txBox="1">
            <a:spLocks noGrp="1"/>
          </p:cNvSpPr>
          <p:nvPr>
            <p:ph type="ftr" idx="11"/>
          </p:nvPr>
        </p:nvSpPr>
        <p:spPr>
          <a:xfrm>
            <a:off x="462666" y="6356350"/>
            <a:ext cx="8218670" cy="365125"/>
          </a:xfrm>
          <a:prstGeom prst="rect">
            <a:avLst/>
          </a:prstGeom>
          <a:noFill/>
          <a:ln>
            <a:noFill/>
          </a:ln>
        </p:spPr>
        <p:txBody>
          <a:bodyPr spcFirstLastPara="1" wrap="square" lIns="45700" tIns="45700" rIns="91425" bIns="45700" anchor="ctr" anchorCtr="0">
            <a:noAutofit/>
          </a:bodyPr>
          <a:lstStyle/>
          <a:p>
            <a:pPr marL="0" lvl="0" indent="0" algn="ctr" rtl="0">
              <a:spcBef>
                <a:spcPts val="0"/>
              </a:spcBef>
              <a:spcAft>
                <a:spcPts val="0"/>
              </a:spcAft>
              <a:buNone/>
            </a:pPr>
            <a:r>
              <a:rPr lang="en-US"/>
              <a:t>1211 Chestnut Street, Suite 600, Philadelphia, PA 19107 ● (O) 215-587-9377 ● (F) 215-587-9902</a:t>
            </a:r>
            <a:endParaRPr/>
          </a:p>
          <a:p>
            <a:pPr marL="0" lvl="0" indent="0" algn="ctr" rtl="0">
              <a:spcBef>
                <a:spcPts val="0"/>
              </a:spcBef>
              <a:spcAft>
                <a:spcPts val="0"/>
              </a:spcAft>
              <a:buNone/>
            </a:pPr>
            <a:r>
              <a:rPr lang="en-US"/>
              <a:t>Intake: Monday through Friday, 9:30 a.m. to 1:00 p.m.</a:t>
            </a:r>
            <a:endParaRPr/>
          </a:p>
        </p:txBody>
      </p:sp>
      <p:grpSp>
        <p:nvGrpSpPr>
          <p:cNvPr id="165" name="Google Shape;165;p9"/>
          <p:cNvGrpSpPr/>
          <p:nvPr/>
        </p:nvGrpSpPr>
        <p:grpSpPr>
          <a:xfrm>
            <a:off x="1219200" y="2671503"/>
            <a:ext cx="1837764" cy="2998323"/>
            <a:chOff x="6409767" y="2089150"/>
            <a:chExt cx="1837764" cy="2998323"/>
          </a:xfrm>
        </p:grpSpPr>
        <p:grpSp>
          <p:nvGrpSpPr>
            <p:cNvPr id="166" name="Google Shape;166;p9"/>
            <p:cNvGrpSpPr/>
            <p:nvPr/>
          </p:nvGrpSpPr>
          <p:grpSpPr>
            <a:xfrm>
              <a:off x="6409767" y="2089150"/>
              <a:ext cx="1837763" cy="2998323"/>
              <a:chOff x="6400803" y="1327148"/>
              <a:chExt cx="1837763" cy="2998323"/>
            </a:xfrm>
          </p:grpSpPr>
          <p:sp>
            <p:nvSpPr>
              <p:cNvPr id="167" name="Google Shape;167;p9"/>
              <p:cNvSpPr/>
              <p:nvPr/>
            </p:nvSpPr>
            <p:spPr>
              <a:xfrm>
                <a:off x="6629403" y="1752597"/>
                <a:ext cx="1376077" cy="838203"/>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Palatino Linotype"/>
                    <a:ea typeface="Palatino Linotype"/>
                    <a:cs typeface="Palatino Linotype"/>
                    <a:sym typeface="Palatino Linotype"/>
                  </a:rPr>
                  <a:t>Medicare Pays</a:t>
                </a:r>
                <a:endParaRPr/>
              </a:p>
            </p:txBody>
          </p:sp>
          <p:sp>
            <p:nvSpPr>
              <p:cNvPr id="168" name="Google Shape;168;p9"/>
              <p:cNvSpPr/>
              <p:nvPr/>
            </p:nvSpPr>
            <p:spPr>
              <a:xfrm>
                <a:off x="6629404" y="2590801"/>
                <a:ext cx="571498" cy="990600"/>
              </a:xfrm>
              <a:prstGeom prst="round2SameRect">
                <a:avLst>
                  <a:gd name="adj1" fmla="val 1282"/>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chemeClr val="lt1"/>
                    </a:solidFill>
                    <a:latin typeface="Palatino Linotype"/>
                    <a:ea typeface="Palatino Linotype"/>
                    <a:cs typeface="Palatino Linotype"/>
                    <a:sym typeface="Palatino Linotype"/>
                  </a:rPr>
                  <a:t>MC</a:t>
                </a:r>
                <a:endParaRPr/>
              </a:p>
              <a:p>
                <a:pPr marL="0" marR="0" lvl="0" indent="0" algn="ctr" rtl="0">
                  <a:spcBef>
                    <a:spcPts val="0"/>
                  </a:spcBef>
                  <a:spcAft>
                    <a:spcPts val="0"/>
                  </a:spcAft>
                  <a:buNone/>
                </a:pPr>
                <a:r>
                  <a:rPr lang="en-US" sz="1200" b="0" i="0" u="none" strike="noStrike" cap="none">
                    <a:solidFill>
                      <a:schemeClr val="lt1"/>
                    </a:solidFill>
                    <a:latin typeface="Palatino Linotype"/>
                    <a:ea typeface="Palatino Linotype"/>
                    <a:cs typeface="Palatino Linotype"/>
                    <a:sym typeface="Palatino Linotype"/>
                  </a:rPr>
                  <a:t>Pays</a:t>
                </a:r>
                <a:endParaRPr/>
              </a:p>
            </p:txBody>
          </p:sp>
          <p:sp>
            <p:nvSpPr>
              <p:cNvPr id="169" name="Google Shape;169;p9"/>
              <p:cNvSpPr/>
              <p:nvPr/>
            </p:nvSpPr>
            <p:spPr>
              <a:xfrm>
                <a:off x="6629403" y="3581401"/>
                <a:ext cx="1609161" cy="744070"/>
              </a:xfrm>
              <a:prstGeom prst="round2SameRect">
                <a:avLst>
                  <a:gd name="adj1" fmla="val 2187"/>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Palatino Linotype"/>
                    <a:ea typeface="Palatino Linotype"/>
                    <a:cs typeface="Palatino Linotype"/>
                    <a:sym typeface="Palatino Linotype"/>
                  </a:rPr>
                  <a:t>Medicare Pays</a:t>
                </a:r>
                <a:endParaRPr/>
              </a:p>
            </p:txBody>
          </p:sp>
          <p:sp>
            <p:nvSpPr>
              <p:cNvPr id="170" name="Google Shape;170;p9"/>
              <p:cNvSpPr/>
              <p:nvPr/>
            </p:nvSpPr>
            <p:spPr>
              <a:xfrm>
                <a:off x="7200902" y="2590801"/>
                <a:ext cx="1037664" cy="990600"/>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B16314"/>
                    </a:solidFill>
                    <a:latin typeface="Palatino Linotype"/>
                    <a:ea typeface="Palatino Linotype"/>
                    <a:cs typeface="Palatino Linotype"/>
                    <a:sym typeface="Palatino Linotype"/>
                  </a:rPr>
                  <a:t>Co-Insurance</a:t>
                </a:r>
                <a:endParaRPr/>
              </a:p>
            </p:txBody>
          </p:sp>
          <p:sp>
            <p:nvSpPr>
              <p:cNvPr id="171" name="Google Shape;171;p9"/>
              <p:cNvSpPr/>
              <p:nvPr/>
            </p:nvSpPr>
            <p:spPr>
              <a:xfrm rot="5400000">
                <a:off x="7702918" y="2055157"/>
                <a:ext cx="838204" cy="233083"/>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0" i="0" u="none" strike="noStrike" cap="none">
                    <a:solidFill>
                      <a:srgbClr val="B16314"/>
                    </a:solidFill>
                    <a:latin typeface="Palatino Linotype"/>
                    <a:ea typeface="Palatino Linotype"/>
                    <a:cs typeface="Palatino Linotype"/>
                    <a:sym typeface="Palatino Linotype"/>
                  </a:rPr>
                  <a:t>Co-Pays</a:t>
                </a:r>
                <a:endParaRPr/>
              </a:p>
            </p:txBody>
          </p:sp>
          <p:sp>
            <p:nvSpPr>
              <p:cNvPr id="172" name="Google Shape;172;p9"/>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Palatino Linotype"/>
                    <a:ea typeface="Palatino Linotype"/>
                    <a:cs typeface="Palatino Linotype"/>
                    <a:sym typeface="Palatino Linotype"/>
                  </a:rPr>
                  <a:t>Part D</a:t>
                </a:r>
                <a:endParaRPr/>
              </a:p>
            </p:txBody>
          </p:sp>
          <p:sp>
            <p:nvSpPr>
              <p:cNvPr id="173" name="Google Shape;173;p9"/>
              <p:cNvSpPr/>
              <p:nvPr/>
            </p:nvSpPr>
            <p:spPr>
              <a:xfrm rot="-5400000">
                <a:off x="5149292" y="2845358"/>
                <a:ext cx="2731623" cy="228601"/>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0" i="0" u="none" strike="noStrike" cap="none">
                    <a:solidFill>
                      <a:srgbClr val="B16314"/>
                    </a:solidFill>
                    <a:latin typeface="Palatino Linotype"/>
                    <a:ea typeface="Palatino Linotype"/>
                    <a:cs typeface="Palatino Linotype"/>
                    <a:sym typeface="Palatino Linotype"/>
                  </a:rPr>
                  <a:t>Premiums</a:t>
                </a:r>
                <a:endParaRPr/>
              </a:p>
            </p:txBody>
          </p:sp>
        </p:grpSp>
        <p:sp>
          <p:nvSpPr>
            <p:cNvPr id="174" name="Google Shape;174;p9"/>
            <p:cNvSpPr/>
            <p:nvPr/>
          </p:nvSpPr>
          <p:spPr>
            <a:xfrm>
              <a:off x="6638369" y="2355850"/>
              <a:ext cx="1609162" cy="158749"/>
            </a:xfrm>
            <a:prstGeom prst="round2SameRect">
              <a:avLst>
                <a:gd name="adj1" fmla="val 0"/>
                <a:gd name="adj2" fmla="val 0"/>
              </a:avLst>
            </a:prstGeom>
            <a:no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0" i="0" u="none" strike="noStrike" cap="none">
                  <a:solidFill>
                    <a:srgbClr val="B16314"/>
                  </a:solidFill>
                  <a:latin typeface="Palatino Linotype"/>
                  <a:ea typeface="Palatino Linotype"/>
                  <a:cs typeface="Palatino Linotype"/>
                  <a:sym typeface="Palatino Linotype"/>
                </a:rPr>
                <a:t>Deductible</a:t>
              </a:r>
              <a:endParaRPr/>
            </a:p>
          </p:txBody>
        </p:sp>
      </p:grpSp>
      <p:sp>
        <p:nvSpPr>
          <p:cNvPr id="175" name="Google Shape;175;p9"/>
          <p:cNvSpPr/>
          <p:nvPr/>
        </p:nvSpPr>
        <p:spPr>
          <a:xfrm>
            <a:off x="3429000" y="3611949"/>
            <a:ext cx="952500" cy="646413"/>
          </a:xfrm>
          <a:prstGeom prst="stripedRightArrow">
            <a:avLst>
              <a:gd name="adj1" fmla="val 50000"/>
              <a:gd name="adj2" fmla="val 50000"/>
            </a:avLst>
          </a:prstGeom>
          <a:gradFill>
            <a:gsLst>
              <a:gs pos="0">
                <a:srgbClr val="BE6103"/>
              </a:gs>
              <a:gs pos="80000">
                <a:srgbClr val="FA7E03"/>
              </a:gs>
              <a:gs pos="100000">
                <a:srgbClr val="FF8000"/>
              </a:gs>
            </a:gsLst>
            <a:lin ang="16200000" scaled="0"/>
          </a:gradFill>
          <a:ln w="9525" cap="flat" cmpd="sng">
            <a:solidFill>
              <a:srgbClr val="E47F1C"/>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Palatino Linotype"/>
              <a:ea typeface="Palatino Linotype"/>
              <a:cs typeface="Palatino Linotype"/>
              <a:sym typeface="Palatino Linotype"/>
            </a:endParaRPr>
          </a:p>
        </p:txBody>
      </p:sp>
      <p:grpSp>
        <p:nvGrpSpPr>
          <p:cNvPr id="176" name="Google Shape;176;p9"/>
          <p:cNvGrpSpPr/>
          <p:nvPr/>
        </p:nvGrpSpPr>
        <p:grpSpPr>
          <a:xfrm>
            <a:off x="4605968" y="2671503"/>
            <a:ext cx="1837762" cy="2998324"/>
            <a:chOff x="6400803" y="1327148"/>
            <a:chExt cx="1837762" cy="2998324"/>
          </a:xfrm>
        </p:grpSpPr>
        <p:sp>
          <p:nvSpPr>
            <p:cNvPr id="177" name="Google Shape;177;p9"/>
            <p:cNvSpPr/>
            <p:nvPr/>
          </p:nvSpPr>
          <p:spPr>
            <a:xfrm>
              <a:off x="6400803" y="1593848"/>
              <a:ext cx="1721215" cy="2731621"/>
            </a:xfrm>
            <a:prstGeom prst="round2SameRect">
              <a:avLst>
                <a:gd name="adj1" fmla="val 0"/>
                <a:gd name="adj2" fmla="val 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Palatino Linotype"/>
                  <a:ea typeface="Palatino Linotype"/>
                  <a:cs typeface="Palatino Linotype"/>
                  <a:sym typeface="Palatino Linotype"/>
                </a:rPr>
                <a:t>Medicare Pays</a:t>
              </a:r>
              <a:endParaRPr/>
            </a:p>
          </p:txBody>
        </p:sp>
        <p:sp>
          <p:nvSpPr>
            <p:cNvPr id="178" name="Google Shape;178;p9"/>
            <p:cNvSpPr/>
            <p:nvPr/>
          </p:nvSpPr>
          <p:spPr>
            <a:xfrm rot="5400000">
              <a:off x="6814480" y="2901388"/>
              <a:ext cx="2731623" cy="116546"/>
            </a:xfrm>
            <a:prstGeom prst="round2SameRect">
              <a:avLst>
                <a:gd name="adj1" fmla="val 0"/>
                <a:gd name="adj2" fmla="val 0"/>
              </a:avLst>
            </a:prstGeom>
            <a:solidFill>
              <a:schemeClr val="lt1"/>
            </a:solidFill>
            <a:ln w="28575" cap="flat" cmpd="sng">
              <a:solidFill>
                <a:srgbClr val="B1631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a:solidFill>
                    <a:srgbClr val="B16314"/>
                  </a:solidFill>
                  <a:latin typeface="Palatino Linotype"/>
                  <a:ea typeface="Palatino Linotype"/>
                  <a:cs typeface="Palatino Linotype"/>
                  <a:sym typeface="Palatino Linotype"/>
                </a:rPr>
                <a:t>Co-Pays</a:t>
              </a:r>
              <a:endParaRPr/>
            </a:p>
          </p:txBody>
        </p:sp>
        <p:sp>
          <p:nvSpPr>
            <p:cNvPr id="179" name="Google Shape;179;p9"/>
            <p:cNvSpPr/>
            <p:nvPr/>
          </p:nvSpPr>
          <p:spPr>
            <a:xfrm>
              <a:off x="6400803" y="1327148"/>
              <a:ext cx="1837762" cy="266700"/>
            </a:xfrm>
            <a:prstGeom prst="trapezoid">
              <a:avLst>
                <a:gd name="adj" fmla="val 25000"/>
              </a:avLst>
            </a:prstGeom>
            <a:solidFill>
              <a:schemeClr val="accent3"/>
            </a:solidFill>
            <a:ln w="28575" cap="flat" cmpd="sng">
              <a:solidFill>
                <a:srgbClr val="A7601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0" i="0" u="none" strike="noStrike" cap="none">
                  <a:solidFill>
                    <a:schemeClr val="lt1"/>
                  </a:solidFill>
                  <a:latin typeface="Palatino Linotype"/>
                  <a:ea typeface="Palatino Linotype"/>
                  <a:cs typeface="Palatino Linotype"/>
                  <a:sym typeface="Palatino Linotype"/>
                </a:rPr>
                <a:t>Part D</a:t>
              </a:r>
              <a:endParaRPr/>
            </a:p>
          </p:txBody>
        </p:sp>
      </p:grpSp>
      <p:sp>
        <p:nvSpPr>
          <p:cNvPr id="180" name="Google Shape;180;p9"/>
          <p:cNvSpPr txBox="1"/>
          <p:nvPr/>
        </p:nvSpPr>
        <p:spPr>
          <a:xfrm>
            <a:off x="6934200" y="3276600"/>
            <a:ext cx="190500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rgbClr val="76420D"/>
                </a:solidFill>
                <a:latin typeface="Palatino Linotype"/>
                <a:ea typeface="Palatino Linotype"/>
                <a:cs typeface="Palatino Linotype"/>
                <a:sym typeface="Palatino Linotype"/>
              </a:rPr>
              <a:t>Copay usually:</a:t>
            </a:r>
            <a:endParaRPr dirty="0"/>
          </a:p>
          <a:p>
            <a:pPr marL="0" marR="0" lvl="0" indent="0" algn="l" rtl="0">
              <a:spcBef>
                <a:spcPts val="0"/>
              </a:spcBef>
              <a:spcAft>
                <a:spcPts val="0"/>
              </a:spcAft>
              <a:buNone/>
            </a:pPr>
            <a:r>
              <a:rPr lang="en-US" sz="1800" dirty="0">
                <a:solidFill>
                  <a:srgbClr val="76420D"/>
                </a:solidFill>
                <a:latin typeface="Palatino Linotype"/>
                <a:ea typeface="Palatino Linotype"/>
                <a:cs typeface="Palatino Linotype"/>
                <a:sym typeface="Palatino Linotype"/>
              </a:rPr>
              <a:t>$1.25 generic</a:t>
            </a:r>
            <a:endParaRPr dirty="0"/>
          </a:p>
          <a:p>
            <a:pPr marL="0" marR="0" lvl="0" indent="0" algn="l" rtl="0">
              <a:spcBef>
                <a:spcPts val="0"/>
              </a:spcBef>
              <a:spcAft>
                <a:spcPts val="0"/>
              </a:spcAft>
              <a:buNone/>
            </a:pPr>
            <a:r>
              <a:rPr lang="en-US" sz="1800" dirty="0">
                <a:solidFill>
                  <a:srgbClr val="76420D"/>
                </a:solidFill>
                <a:latin typeface="Palatino Linotype"/>
                <a:ea typeface="Palatino Linotype"/>
                <a:cs typeface="Palatino Linotype"/>
                <a:sym typeface="Palatino Linotype"/>
              </a:rPr>
              <a:t>$3.70 brand</a:t>
            </a:r>
            <a:endParaRPr dirty="0"/>
          </a:p>
          <a:p>
            <a:pPr marL="0" marR="0" lvl="0" indent="0" algn="l" rtl="0">
              <a:spcBef>
                <a:spcPts val="0"/>
              </a:spcBef>
              <a:spcAft>
                <a:spcPts val="0"/>
              </a:spcAft>
              <a:buNone/>
            </a:pPr>
            <a:endParaRPr sz="1800" dirty="0">
              <a:solidFill>
                <a:srgbClr val="76420D"/>
              </a:solidFill>
              <a:latin typeface="Palatino Linotype"/>
              <a:ea typeface="Palatino Linotype"/>
              <a:cs typeface="Palatino Linotype"/>
              <a:sym typeface="Palatino Linotype"/>
            </a:endParaRPr>
          </a:p>
          <a:p>
            <a:pPr marL="0" marR="0" lvl="0" indent="0" algn="l" rtl="0">
              <a:spcBef>
                <a:spcPts val="0"/>
              </a:spcBef>
              <a:spcAft>
                <a:spcPts val="0"/>
              </a:spcAft>
              <a:buNone/>
            </a:pPr>
            <a:r>
              <a:rPr lang="en-US" sz="1800" dirty="0">
                <a:solidFill>
                  <a:srgbClr val="76420D"/>
                </a:solidFill>
                <a:latin typeface="Palatino Linotype"/>
                <a:ea typeface="Palatino Linotype"/>
                <a:cs typeface="Palatino Linotype"/>
                <a:sym typeface="Palatino Linotype"/>
              </a:rPr>
              <a:t>(If have income over 100%, then</a:t>
            </a:r>
            <a:endParaRPr sz="1800" dirty="0">
              <a:solidFill>
                <a:srgbClr val="76420D"/>
              </a:solidFill>
              <a:latin typeface="Palatino Linotype"/>
              <a:ea typeface="Palatino Linotype"/>
              <a:cs typeface="Palatino Linotype"/>
              <a:sym typeface="Palatino Linotype"/>
            </a:endParaRPr>
          </a:p>
          <a:p>
            <a:pPr marL="0" marR="0" lvl="0" indent="0" algn="l" rtl="0">
              <a:spcBef>
                <a:spcPts val="0"/>
              </a:spcBef>
              <a:spcAft>
                <a:spcPts val="0"/>
              </a:spcAft>
              <a:buNone/>
            </a:pPr>
            <a:r>
              <a:rPr lang="en-US" sz="1800" dirty="0">
                <a:solidFill>
                  <a:srgbClr val="76420D"/>
                </a:solidFill>
                <a:latin typeface="Palatino Linotype"/>
                <a:ea typeface="Palatino Linotype"/>
                <a:cs typeface="Palatino Linotype"/>
                <a:sym typeface="Palatino Linotype"/>
              </a:rPr>
              <a:t>$3.35 generic</a:t>
            </a:r>
            <a:endParaRPr dirty="0"/>
          </a:p>
          <a:p>
            <a:pPr marL="0" marR="0" lvl="0" indent="0" algn="l" rtl="0">
              <a:spcBef>
                <a:spcPts val="0"/>
              </a:spcBef>
              <a:spcAft>
                <a:spcPts val="0"/>
              </a:spcAft>
              <a:buNone/>
            </a:pPr>
            <a:r>
              <a:rPr lang="en-US" sz="1800" dirty="0">
                <a:solidFill>
                  <a:srgbClr val="76420D"/>
                </a:solidFill>
                <a:latin typeface="Palatino Linotype"/>
                <a:ea typeface="Palatino Linotype"/>
                <a:cs typeface="Palatino Linotype"/>
                <a:sym typeface="Palatino Linotype"/>
              </a:rPr>
              <a:t>$8.35 brand)</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wipe(left)">
                                      <p:cBhvr>
                                        <p:cTn id="7" dur="500"/>
                                        <p:tgtEl>
                                          <p:spTgt spid="1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6"/>
                                        </p:tgtEl>
                                        <p:attrNameLst>
                                          <p:attrName>style.visibility</p:attrName>
                                        </p:attrNameLst>
                                      </p:cBhvr>
                                      <p:to>
                                        <p:strVal val="visible"/>
                                      </p:to>
                                    </p:set>
                                    <p:animEffect transition="in" filter="wipe(left)">
                                      <p:cBhvr>
                                        <p:cTn id="12" dur="500"/>
                                        <p:tgtEl>
                                          <p:spTgt spid="17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0">
                                            <p:txEl>
                                              <p:pRg st="0" end="0"/>
                                            </p:txEl>
                                          </p:spTgt>
                                        </p:tgtEl>
                                        <p:attrNameLst>
                                          <p:attrName>style.visibility</p:attrName>
                                        </p:attrNameLst>
                                      </p:cBhvr>
                                      <p:to>
                                        <p:strVal val="visible"/>
                                      </p:to>
                                    </p:set>
                                    <p:animEffect transition="in" filter="wipe(left)">
                                      <p:cBhvr>
                                        <p:cTn id="17" dur="500"/>
                                        <p:tgtEl>
                                          <p:spTgt spid="180">
                                            <p:txEl>
                                              <p:pRg st="0" end="0"/>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80">
                                            <p:txEl>
                                              <p:pRg st="1" end="1"/>
                                            </p:txEl>
                                          </p:spTgt>
                                        </p:tgtEl>
                                        <p:attrNameLst>
                                          <p:attrName>style.visibility</p:attrName>
                                        </p:attrNameLst>
                                      </p:cBhvr>
                                      <p:to>
                                        <p:strVal val="visible"/>
                                      </p:to>
                                    </p:set>
                                    <p:animEffect transition="in" filter="wipe(left)">
                                      <p:cBhvr>
                                        <p:cTn id="20" dur="500"/>
                                        <p:tgtEl>
                                          <p:spTgt spid="180">
                                            <p:txEl>
                                              <p:pRg st="1" end="1"/>
                                            </p:txEl>
                                          </p:spTgt>
                                        </p:tgtEl>
                                      </p:cBhvr>
                                    </p:animEffect>
                                  </p:childTnLst>
                                </p:cTn>
                              </p:par>
                              <p:par>
                                <p:cTn id="21" presetID="22" presetClass="entr" presetSubtype="8" fill="hold" nodeType="withEffect">
                                  <p:stCondLst>
                                    <p:cond delay="0"/>
                                  </p:stCondLst>
                                  <p:childTnLst>
                                    <p:set>
                                      <p:cBhvr>
                                        <p:cTn id="22" dur="1" fill="hold">
                                          <p:stCondLst>
                                            <p:cond delay="0"/>
                                          </p:stCondLst>
                                        </p:cTn>
                                        <p:tgtEl>
                                          <p:spTgt spid="180">
                                            <p:txEl>
                                              <p:pRg st="2" end="2"/>
                                            </p:txEl>
                                          </p:spTgt>
                                        </p:tgtEl>
                                        <p:attrNameLst>
                                          <p:attrName>style.visibility</p:attrName>
                                        </p:attrNameLst>
                                      </p:cBhvr>
                                      <p:to>
                                        <p:strVal val="visible"/>
                                      </p:to>
                                    </p:set>
                                    <p:animEffect transition="in" filter="wipe(left)">
                                      <p:cBhvr>
                                        <p:cTn id="23" dur="500"/>
                                        <p:tgtEl>
                                          <p:spTgt spid="180">
                                            <p:txEl>
                                              <p:pRg st="2" end="2"/>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80">
                                            <p:txEl>
                                              <p:pRg st="4" end="4"/>
                                            </p:txEl>
                                          </p:spTgt>
                                        </p:tgtEl>
                                        <p:attrNameLst>
                                          <p:attrName>style.visibility</p:attrName>
                                        </p:attrNameLst>
                                      </p:cBhvr>
                                      <p:to>
                                        <p:strVal val="visible"/>
                                      </p:to>
                                    </p:set>
                                    <p:animEffect transition="in" filter="wipe(left)">
                                      <p:cBhvr>
                                        <p:cTn id="26" dur="500"/>
                                        <p:tgtEl>
                                          <p:spTgt spid="180">
                                            <p:txEl>
                                              <p:pRg st="4" end="4"/>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80">
                                            <p:txEl>
                                              <p:pRg st="5" end="5"/>
                                            </p:txEl>
                                          </p:spTgt>
                                        </p:tgtEl>
                                        <p:attrNameLst>
                                          <p:attrName>style.visibility</p:attrName>
                                        </p:attrNameLst>
                                      </p:cBhvr>
                                      <p:to>
                                        <p:strVal val="visible"/>
                                      </p:to>
                                    </p:set>
                                    <p:animEffect transition="in" filter="wipe(left)">
                                      <p:cBhvr>
                                        <p:cTn id="29" dur="500"/>
                                        <p:tgtEl>
                                          <p:spTgt spid="180">
                                            <p:txEl>
                                              <p:pRg st="5" end="5"/>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180">
                                            <p:txEl>
                                              <p:pRg st="6" end="6"/>
                                            </p:txEl>
                                          </p:spTgt>
                                        </p:tgtEl>
                                        <p:attrNameLst>
                                          <p:attrName>style.visibility</p:attrName>
                                        </p:attrNameLst>
                                      </p:cBhvr>
                                      <p:to>
                                        <p:strVal val="visible"/>
                                      </p:to>
                                    </p:set>
                                    <p:animEffect transition="in" filter="wipe(left)">
                                      <p:cBhvr>
                                        <p:cTn id="32" dur="500"/>
                                        <p:tgtEl>
                                          <p:spTgt spid="18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theme/theme1.xml><?xml version="1.0" encoding="utf-8"?>
<a:theme xmlns:a="http://schemas.openxmlformats.org/drawingml/2006/main" name="June 2015 - Public Benefits">
  <a:themeElements>
    <a:clrScheme name="Custom 1">
      <a:dk1>
        <a:srgbClr val="000000"/>
      </a:dk1>
      <a:lt1>
        <a:srgbClr val="FFFFFF"/>
      </a:lt1>
      <a:dk2>
        <a:srgbClr val="E68422"/>
      </a:dk2>
      <a:lt2>
        <a:srgbClr val="000000"/>
      </a:lt2>
      <a:accent1>
        <a:srgbClr val="000000"/>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3347</Words>
  <Application>Microsoft Office PowerPoint</Application>
  <PresentationFormat>On-screen Show (4:3)</PresentationFormat>
  <Paragraphs>532</Paragraphs>
  <Slides>42</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Century Gothic</vt:lpstr>
      <vt:lpstr>Arial</vt:lpstr>
      <vt:lpstr>Courier New</vt:lpstr>
      <vt:lpstr>Calibri</vt:lpstr>
      <vt:lpstr>Palatino Linotype</vt:lpstr>
      <vt:lpstr>June 2015 - Public Benefits</vt:lpstr>
      <vt:lpstr>Medicare, Buy-In Program and Dual Eligibles</vt:lpstr>
      <vt:lpstr>Medicare</vt:lpstr>
      <vt:lpstr>The Basics</vt:lpstr>
      <vt:lpstr>Eligibility</vt:lpstr>
      <vt:lpstr>Medicare Part A: Hospital Insurance</vt:lpstr>
      <vt:lpstr>Medicare Part B: Medical Insurance</vt:lpstr>
      <vt:lpstr>Medicare Part D: Prescription Drugs</vt:lpstr>
      <vt:lpstr>Part D Extra Help a/k/a Low Income Subsidy (LIS)</vt:lpstr>
      <vt:lpstr>100% Low Income Subsidy for Part D a.k.a. Extra Help</vt:lpstr>
      <vt:lpstr>Medicare Part D</vt:lpstr>
      <vt:lpstr>Part C (Medicare Advantage)</vt:lpstr>
      <vt:lpstr>Medicare Part C (Medicare Advantage)</vt:lpstr>
      <vt:lpstr>Part C (Medicare Advantage)</vt:lpstr>
      <vt:lpstr>Medicare Enrollment Limitations</vt:lpstr>
      <vt:lpstr>Medicare and Medicaid: * Buy-in Program *Dual Eligibles</vt:lpstr>
      <vt:lpstr>Help for Medicare Beneficiaries: Buy-In</vt:lpstr>
      <vt:lpstr>Qualified Medicare Beneficiary QMB</vt:lpstr>
      <vt:lpstr>What does QMB cover?</vt:lpstr>
      <vt:lpstr>QMB and/or Health Horizons</vt:lpstr>
      <vt:lpstr>Specified Low Income Medicare Beneficiary SLMB</vt:lpstr>
      <vt:lpstr>What does SLMB Cover?</vt:lpstr>
      <vt:lpstr>SLMB + MAWD (or Waiver)</vt:lpstr>
      <vt:lpstr>Qualified Individual QI</vt:lpstr>
      <vt:lpstr>What does QI cover?</vt:lpstr>
      <vt:lpstr>QI</vt:lpstr>
      <vt:lpstr>OR . . . MAWD (or Waiver)</vt:lpstr>
      <vt:lpstr>QI</vt:lpstr>
      <vt:lpstr>Notice</vt:lpstr>
      <vt:lpstr>Notice</vt:lpstr>
      <vt:lpstr>Community Health Choices (not to be confused with Health Choices)</vt:lpstr>
      <vt:lpstr>Community Health Choices</vt:lpstr>
      <vt:lpstr>Who is in CHC?</vt:lpstr>
      <vt:lpstr>For Dual Eligibles –  Medicare Covered Services</vt:lpstr>
      <vt:lpstr>Continued</vt:lpstr>
      <vt:lpstr>For Dual Eligibles –  Prescription Drugs (no change)</vt:lpstr>
      <vt:lpstr>For Dual Eligibles –  Medicaid Covered Services </vt:lpstr>
      <vt:lpstr>More Information</vt:lpstr>
      <vt:lpstr>Non-MA Medicare Supplements</vt:lpstr>
      <vt:lpstr>Medigap</vt:lpstr>
      <vt:lpstr>Medicare Advantage</vt:lpstr>
      <vt:lpstr>For People receiving LTSS services or Waiver Services</vt:lpstr>
      <vt:lpstr>Recap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Buy-In Program and Dual Eligibles</dc:title>
  <dc:creator>ALPP</dc:creator>
  <cp:lastModifiedBy>Tiania Warner</cp:lastModifiedBy>
  <cp:revision>7</cp:revision>
  <dcterms:created xsi:type="dcterms:W3CDTF">2015-05-26T19:55:22Z</dcterms:created>
  <dcterms:modified xsi:type="dcterms:W3CDTF">2022-11-01T17:28:26Z</dcterms:modified>
</cp:coreProperties>
</file>